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74" r:id="rId2"/>
    <p:sldId id="333" r:id="rId3"/>
    <p:sldId id="328" r:id="rId4"/>
    <p:sldId id="306" r:id="rId5"/>
    <p:sldId id="293" r:id="rId6"/>
    <p:sldId id="320" r:id="rId7"/>
    <p:sldId id="329" r:id="rId8"/>
    <p:sldId id="330" r:id="rId9"/>
    <p:sldId id="334" r:id="rId10"/>
    <p:sldId id="294" r:id="rId11"/>
    <p:sldId id="326" r:id="rId12"/>
    <p:sldId id="307" r:id="rId13"/>
    <p:sldId id="309" r:id="rId14"/>
    <p:sldId id="308" r:id="rId15"/>
    <p:sldId id="310" r:id="rId16"/>
    <p:sldId id="311" r:id="rId17"/>
    <p:sldId id="304" r:id="rId18"/>
    <p:sldId id="295" r:id="rId19"/>
    <p:sldId id="305" r:id="rId20"/>
    <p:sldId id="313" r:id="rId21"/>
    <p:sldId id="297" r:id="rId22"/>
    <p:sldId id="298" r:id="rId23"/>
    <p:sldId id="312" r:id="rId24"/>
    <p:sldId id="299" r:id="rId25"/>
    <p:sldId id="335" r:id="rId26"/>
    <p:sldId id="323" r:id="rId27"/>
    <p:sldId id="325" r:id="rId28"/>
    <p:sldId id="332" r:id="rId29"/>
    <p:sldId id="291" r:id="rId30"/>
    <p:sldId id="321" r:id="rId31"/>
    <p:sldId id="327" r:id="rId32"/>
    <p:sldId id="331" r:id="rId33"/>
    <p:sldId id="336" r:id="rId34"/>
    <p:sldId id="315" r:id="rId35"/>
    <p:sldId id="316" r:id="rId36"/>
    <p:sldId id="317" r:id="rId37"/>
    <p:sldId id="318" r:id="rId38"/>
    <p:sldId id="319" r:id="rId39"/>
    <p:sldId id="337" r:id="rId40"/>
    <p:sldId id="290" r:id="rId41"/>
    <p:sldId id="262" r:id="rId42"/>
    <p:sldId id="300" r:id="rId43"/>
    <p:sldId id="301" r:id="rId44"/>
    <p:sldId id="302" r:id="rId45"/>
  </p:sldIdLst>
  <p:sldSz cx="9906000" cy="6858000" type="A4"/>
  <p:notesSz cx="6858000" cy="9144000"/>
  <p:embeddedFontLst>
    <p:embeddedFont>
      <p:font typeface="a장미다방" panose="02020600000000000000" pitchFamily="18" charset="-127"/>
      <p:regular r:id="rId47"/>
    </p:embeddedFont>
    <p:embeddedFont>
      <p:font typeface="1훈점보맘보 B" panose="02020603020101020101" pitchFamily="18" charset="-127"/>
      <p:regular r:id="rId48"/>
    </p:embeddedFont>
    <p:embeddedFont>
      <p:font typeface="a옛날목욕탕B" panose="02020600000000000000" pitchFamily="18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소연" initials="박" lastIdx="1" clrIdx="0">
    <p:extLst/>
  </p:cmAuthor>
  <p:cmAuthor id="2" name="Sunlab" initials="S" lastIdx="1" clrIdx="1">
    <p:extLst>
      <p:ext uri="{19B8F6BF-5375-455C-9EA6-DF929625EA0E}">
        <p15:presenceInfo xmlns:p15="http://schemas.microsoft.com/office/powerpoint/2012/main" userId="Sunlab" providerId="None"/>
      </p:ext>
    </p:extLst>
  </p:cmAuthor>
  <p:cmAuthor id="3" name="박소연(컴퓨터공학과)" initials="박" lastIdx="3" clrIdx="2">
    <p:extLst>
      <p:ext uri="{19B8F6BF-5375-455C-9EA6-DF929625EA0E}">
        <p15:presenceInfo xmlns:p15="http://schemas.microsoft.com/office/powerpoint/2012/main" userId="박소연(컴퓨터공학과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01C"/>
    <a:srgbClr val="F9A718"/>
    <a:srgbClr val="FFFFFF"/>
    <a:srgbClr val="4A7334"/>
    <a:srgbClr val="3E6630"/>
    <a:srgbClr val="FCB711"/>
    <a:srgbClr val="FF8001"/>
    <a:srgbClr val="FDAA03"/>
    <a:srgbClr val="E25304"/>
    <a:srgbClr val="BDB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4" autoAdjust="0"/>
    <p:restoredTop sz="86549" autoAdjust="0"/>
  </p:normalViewPr>
  <p:slideViewPr>
    <p:cSldViewPr>
      <p:cViewPr varScale="1">
        <p:scale>
          <a:sx n="115" d="100"/>
          <a:sy n="115" d="100"/>
        </p:scale>
        <p:origin x="180" y="11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 smtClean="0">
                <a:solidFill>
                  <a:schemeClr val="accent6"/>
                </a:solidFill>
                <a:latin typeface="+mn-ea"/>
                <a:ea typeface="+mn-ea"/>
              </a:rPr>
              <a:t>Effect</a:t>
            </a:r>
            <a:r>
              <a:rPr lang="en-US" altLang="ko-KR" b="1" baseline="0" dirty="0" smtClean="0">
                <a:solidFill>
                  <a:schemeClr val="accent6"/>
                </a:solidFill>
                <a:latin typeface="+mn-ea"/>
                <a:ea typeface="+mn-ea"/>
              </a:rPr>
              <a:t> of </a:t>
            </a:r>
            <a:r>
              <a:rPr lang="en-US" altLang="ko-KR" b="1" baseline="0" dirty="0" err="1" smtClean="0">
                <a:solidFill>
                  <a:schemeClr val="accent6"/>
                </a:solidFill>
                <a:latin typeface="+mn-ea"/>
                <a:ea typeface="+mn-ea"/>
              </a:rPr>
              <a:t>RecordCache</a:t>
            </a:r>
            <a:endParaRPr lang="ko-KR" altLang="en-US" b="1" dirty="0">
              <a:solidFill>
                <a:schemeClr val="accent6"/>
              </a:solidFill>
              <a:latin typeface="+mn-ea"/>
              <a:ea typeface="+mn-ea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Cache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I/O Read</c:v>
                </c:pt>
                <c:pt idx="1">
                  <c:v>Merge Time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24.5</c:v>
                </c:pt>
                <c:pt idx="1">
                  <c:v>21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Cached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I/O Read</c:v>
                </c:pt>
                <c:pt idx="1">
                  <c:v>Merge Time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</c:v>
                </c:pt>
                <c:pt idx="1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3752816"/>
        <c:axId val="303751696"/>
      </c:barChart>
      <c:catAx>
        <c:axId val="303752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303751696"/>
        <c:crosses val="autoZero"/>
        <c:auto val="1"/>
        <c:lblAlgn val="ctr"/>
        <c:lblOffset val="100"/>
        <c:noMultiLvlLbl val="0"/>
      </c:catAx>
      <c:valAx>
        <c:axId val="303751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3752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ko-KR" sz="2128" b="1" i="0" u="none" strike="noStrike" baseline="0" dirty="0" smtClean="0">
                <a:effectLst/>
              </a:rPr>
              <a:t>Sorting </a:t>
            </a:r>
            <a:r>
              <a:rPr lang="en-US" dirty="0" smtClean="0"/>
              <a:t>Block Size -</a:t>
            </a:r>
            <a:r>
              <a:rPr lang="en-US" baseline="0" dirty="0" smtClean="0"/>
              <a:t> Sorting</a:t>
            </a:r>
            <a:r>
              <a:rPr lang="en-US" dirty="0" smtClean="0"/>
              <a:t>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Sorting Time(ms)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32MB</c:v>
                </c:pt>
                <c:pt idx="1">
                  <c:v>64MB</c:v>
                </c:pt>
                <c:pt idx="2">
                  <c:v>96MB</c:v>
                </c:pt>
                <c:pt idx="3">
                  <c:v>128MB</c:v>
                </c:pt>
                <c:pt idx="4">
                  <c:v>160MB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28091.5</c:v>
                </c:pt>
                <c:pt idx="1">
                  <c:v>28051.5</c:v>
                </c:pt>
                <c:pt idx="2">
                  <c:v>28192.5</c:v>
                </c:pt>
                <c:pt idx="3">
                  <c:v>29706</c:v>
                </c:pt>
                <c:pt idx="4">
                  <c:v>31711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4510624"/>
        <c:axId val="232770368"/>
      </c:lineChart>
      <c:catAx>
        <c:axId val="46451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2770368"/>
        <c:crosses val="autoZero"/>
        <c:auto val="1"/>
        <c:lblAlgn val="ctr"/>
        <c:lblOffset val="100"/>
        <c:noMultiLvlLbl val="0"/>
      </c:catAx>
      <c:valAx>
        <c:axId val="23277036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4510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5-11-16T15:04:47.834" idx="1">
    <p:pos x="4620" y="2826"/>
    <p:text>merge sorting 안하고 send 함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CBC22-4D74-4D56-A03A-366EC60B9D92}" type="datetimeFigureOut">
              <a:rPr lang="ko-KR" altLang="en-US" smtClean="0"/>
              <a:t>2015-11-17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22BF3-38FA-481D-913B-266A10439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36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No</a:t>
            </a:r>
            <a:r>
              <a:rPr lang="en-US" altLang="ko-KR" baseline="0" dirty="0" smtClean="0"/>
              <a:t> we are going to start our presentation for progress presentation</a:t>
            </a:r>
          </a:p>
          <a:p>
            <a:r>
              <a:rPr lang="ko-KR" altLang="en-US" baseline="0" dirty="0" smtClean="0"/>
              <a:t>그럼 중간 보고에 대한 발표를 시작하겠습니다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발표는 개괄적 디자인과 역할 분담에 대해서 먼저 설명하고 각 컴포넌트에 대해서 설명하겠습니다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373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쓰면 장점이 너무 많지만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인터페이스 구조이기 때문에 너무 구현이 쉬워집니다</a:t>
            </a:r>
            <a:r>
              <a:rPr lang="en-US" altLang="ko-KR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07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78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3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256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904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레코드 캐시는 멀티파일이랑 </a:t>
            </a:r>
            <a:r>
              <a:rPr lang="ko-KR" altLang="en-US" dirty="0" err="1" smtClean="0"/>
              <a:t>싱글파일에서</a:t>
            </a:r>
            <a:r>
              <a:rPr lang="ko-KR" altLang="en-US" dirty="0" smtClean="0"/>
              <a:t> 쓰인다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 프로그램이 실행됨에 따라 쓰이는 클래스 순서는 보라색화살표와 같다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495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준수한 속도와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임의의 구간에 쓰고 읽기가 가능한 자바 </a:t>
            </a:r>
            <a:r>
              <a:rPr lang="en-US" altLang="ko-KR" dirty="0" err="1" smtClean="0"/>
              <a:t>io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RandomAccessFile</a:t>
            </a:r>
            <a:r>
              <a:rPr lang="ko-KR" altLang="en-US" dirty="0" smtClean="0"/>
              <a:t>을 씀</a:t>
            </a:r>
            <a:endParaRPr lang="en-US" altLang="ko-KR" dirty="0" smtClean="0"/>
          </a:p>
          <a:p>
            <a:r>
              <a:rPr lang="ko-KR" altLang="en-US" dirty="0" smtClean="0"/>
              <a:t>오프셋을 이용하여 읽었음</a:t>
            </a:r>
            <a:endParaRPr lang="en-US" altLang="ko-KR" dirty="0" smtClean="0"/>
          </a:p>
          <a:p>
            <a:r>
              <a:rPr lang="ko-KR" altLang="en-US" dirty="0" smtClean="0"/>
              <a:t>좀더 구체적으로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쓰인 </a:t>
            </a:r>
            <a:r>
              <a:rPr lang="ko-KR" altLang="en-US" baseline="0" dirty="0" err="1" smtClean="0"/>
              <a:t>메소드는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seek </a:t>
            </a:r>
            <a:r>
              <a:rPr lang="en-US" altLang="ko-KR" baseline="0" dirty="0" err="1" smtClean="0"/>
              <a:t>readfully</a:t>
            </a:r>
            <a:r>
              <a:rPr lang="ko-KR" altLang="en-US" baseline="0" dirty="0" smtClean="0"/>
              <a:t>정도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뒤 자세히 설명</a:t>
            </a:r>
            <a:r>
              <a:rPr lang="en-US" altLang="ko-KR" baseline="0" dirty="0" smtClean="0"/>
              <a:t>, seek</a:t>
            </a:r>
            <a:r>
              <a:rPr lang="ko-KR" altLang="en-US" baseline="0" dirty="0" smtClean="0"/>
              <a:t>에 걸리는 오버헤드 문제 </a:t>
            </a:r>
            <a:r>
              <a:rPr lang="ko-KR" altLang="en-US" baseline="0" dirty="0" err="1" smtClean="0"/>
              <a:t>해결위해</a:t>
            </a:r>
            <a:r>
              <a:rPr lang="ko-KR" altLang="en-US" baseline="0" dirty="0" smtClean="0"/>
              <a:t> 레코드캐시사용</a:t>
            </a:r>
            <a:r>
              <a:rPr lang="en-US" altLang="ko-KR" baseline="0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어차피 </a:t>
            </a:r>
            <a:r>
              <a:rPr lang="ko-KR" altLang="en-US" dirty="0" err="1" smtClean="0"/>
              <a:t>한파일에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쓰기때문에</a:t>
            </a:r>
            <a:r>
              <a:rPr lang="ko-KR" altLang="en-US" dirty="0" smtClean="0"/>
              <a:t> 레코드들을 </a:t>
            </a:r>
            <a:r>
              <a:rPr lang="en-US" altLang="ko-KR" dirty="0" smtClean="0"/>
              <a:t>append</a:t>
            </a:r>
            <a:r>
              <a:rPr lang="ko-KR" altLang="en-US" dirty="0" smtClean="0"/>
              <a:t>하는 형식으로 </a:t>
            </a:r>
            <a:r>
              <a:rPr lang="en-US" altLang="ko-KR" dirty="0" smtClean="0"/>
              <a:t>write</a:t>
            </a:r>
            <a:r>
              <a:rPr lang="ko-KR" altLang="en-US" dirty="0" smtClean="0"/>
              <a:t>구현 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하지만 쓰는 량이 엄청나기</a:t>
            </a:r>
            <a:r>
              <a:rPr lang="ko-KR" altLang="en-US" baseline="0" dirty="0" smtClean="0"/>
              <a:t> 때문에 느리다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</a:t>
            </a:r>
            <a:r>
              <a:rPr lang="en-US" altLang="ko-KR" baseline="0" dirty="0" smtClean="0"/>
              <a:t>, </a:t>
            </a:r>
            <a:r>
              <a:rPr lang="en-US" altLang="ko-KR" dirty="0" smtClean="0"/>
              <a:t>Optimization – 1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자세히 설명해줌</a:t>
            </a:r>
            <a:r>
              <a:rPr lang="en-US" altLang="ko-KR" dirty="0" smtClean="0"/>
              <a:t>~)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좀더 구체적으로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쓰인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블라블라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24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상위 컴포넌트에서는 이걸 </a:t>
            </a:r>
            <a:r>
              <a:rPr lang="ko-KR" altLang="en-US" dirty="0" err="1" smtClean="0"/>
              <a:t>사용할때</a:t>
            </a:r>
            <a:r>
              <a:rPr lang="ko-KR" altLang="en-US" dirty="0" smtClean="0"/>
              <a:t> 성능을 고려하지 않고 레코드가 하나 </a:t>
            </a:r>
            <a:r>
              <a:rPr lang="ko-KR" altLang="en-US" dirty="0" err="1" smtClean="0"/>
              <a:t>필요할때</a:t>
            </a:r>
            <a:r>
              <a:rPr lang="ko-KR" altLang="en-US" baseline="0" dirty="0" smtClean="0"/>
              <a:t> 마다 대충 읽고 하나 </a:t>
            </a:r>
            <a:r>
              <a:rPr lang="ko-KR" altLang="en-US" baseline="0" dirty="0" err="1" smtClean="0"/>
              <a:t>생길때마다</a:t>
            </a:r>
            <a:r>
              <a:rPr lang="ko-KR" altLang="en-US" baseline="0" dirty="0" smtClean="0"/>
              <a:t> 대충 씁니다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추상화된 계층 아래에서 성능을 위해서 여러 작업을 </a:t>
            </a:r>
            <a:r>
              <a:rPr lang="ko-KR" altLang="en-US" baseline="0" dirty="0" err="1" smtClean="0"/>
              <a:t>해야합니다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파일 쓰기를 위한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로 파일 </a:t>
            </a:r>
            <a:r>
              <a:rPr lang="ko-KR" altLang="en-US" dirty="0" err="1" smtClean="0"/>
              <a:t>매핑을</a:t>
            </a:r>
            <a:r>
              <a:rPr lang="ko-KR" altLang="en-US" dirty="0" smtClean="0"/>
              <a:t> 이용해서 문제를 해결했습니다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평범한 파일 액세스보다 근소하게 속도가 빠릅니다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ko-KR" altLang="en-US" dirty="0" err="1" smtClean="0"/>
              <a:t>힙을</a:t>
            </a:r>
            <a:r>
              <a:rPr lang="ko-KR" altLang="en-US" dirty="0" smtClean="0"/>
              <a:t> 쓰지 않고 외부 메모리를 쓰기 때문에 좀더 이슈가 </a:t>
            </a:r>
            <a:r>
              <a:rPr lang="ko-KR" altLang="en-US" dirty="0" err="1" smtClean="0"/>
              <a:t>적ㄴ습니다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21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위의 컴포넌트에게는 구현하기 편하게 레코드를 하나 단위로 기록하도록 </a:t>
            </a:r>
            <a:r>
              <a:rPr lang="en-US" altLang="ko-KR" dirty="0" smtClean="0"/>
              <a:t>API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를 제공하지만 내부에서는 성능을 위해서 일정한 개수의 레코드를 모은 다음에 수행을 하도록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821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Read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Random </a:t>
            </a:r>
            <a:r>
              <a:rPr lang="ko-KR" altLang="en-US" dirty="0" smtClean="0"/>
              <a:t>액세스 시의 성능 향상을 위해서 캐시를 사용합니다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어차피 파일 읽기는 바이트 단위로 일어나지 않고 페이지 </a:t>
            </a:r>
            <a:r>
              <a:rPr lang="ko-KR" altLang="en-US" dirty="0" err="1" smtClean="0"/>
              <a:t>블락</a:t>
            </a:r>
            <a:r>
              <a:rPr lang="ko-KR" altLang="en-US" dirty="0" smtClean="0"/>
              <a:t> 단위로 일어나기 때문에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레코드를 하나만 읽어서 </a:t>
            </a:r>
            <a:r>
              <a:rPr lang="ko-KR" altLang="en-US" baseline="0" dirty="0" err="1" smtClean="0"/>
              <a:t>저장하는건</a:t>
            </a:r>
            <a:r>
              <a:rPr lang="ko-KR" altLang="en-US" baseline="0" dirty="0" smtClean="0"/>
              <a:t> 비효율적입니다</a:t>
            </a:r>
            <a:r>
              <a:rPr lang="en-US" altLang="ko-KR" baseline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52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디자인과 역할 분담입니다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504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216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40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960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721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81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04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44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704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976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프로젝트를 분석하면서 </a:t>
            </a:r>
            <a:r>
              <a:rPr lang="ko-KR" altLang="en-US" dirty="0" err="1" smtClean="0"/>
              <a:t>해야할</a:t>
            </a:r>
            <a:r>
              <a:rPr lang="ko-KR" altLang="en-US" dirty="0" smtClean="0"/>
              <a:t> 일이 뭔지 요약해 봤습니다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간단하게 세가지로 요약할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먼저 </a:t>
            </a:r>
            <a:endParaRPr lang="en-US" altLang="ko-KR" dirty="0" smtClean="0"/>
          </a:p>
          <a:p>
            <a:r>
              <a:rPr lang="ko-KR" altLang="en-US" dirty="0" smtClean="0"/>
              <a:t>읽고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113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처음에 주요하게 나눠진 역할은</a:t>
            </a:r>
            <a:r>
              <a:rPr lang="ko-KR" altLang="en-US" baseline="0" dirty="0" smtClean="0"/>
              <a:t> 위와 같습니다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물론 처음에 얼마나 시간이 들지 확실히 예측할 수 없기 </a:t>
            </a:r>
            <a:r>
              <a:rPr lang="ko-KR" altLang="en-US" baseline="0" dirty="0" err="1" smtClean="0"/>
              <a:t>떄문에</a:t>
            </a:r>
            <a:r>
              <a:rPr lang="ko-KR" altLang="en-US" baseline="0" dirty="0" smtClean="0"/>
              <a:t> 처음에는 대략적으로 역할 할당을 하고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진행하면서 발생하는 버그나 추가적인 구현에 대해서는 동적으로 할당을 하였습니다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41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en-US" altLang="ko-KR" dirty="0" smtClean="0"/>
              <a:t>GIT </a:t>
            </a:r>
            <a:r>
              <a:rPr lang="ko-KR" altLang="en-US" dirty="0" smtClean="0"/>
              <a:t>에 있는 이슈 </a:t>
            </a:r>
            <a:r>
              <a:rPr lang="ko-KR" altLang="en-US" dirty="0" err="1" smtClean="0"/>
              <a:t>트래킹을</a:t>
            </a:r>
            <a:r>
              <a:rPr lang="ko-KR" altLang="en-US" dirty="0" smtClean="0"/>
              <a:t> 사용했습니다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이런 도구를 사용하면 할당된 역할을 별도로 기록하거나 기억할 필요가 없어서 좋습니다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시작할 때는 위와 같이 구현해야 할 기능에 대해서 정리를 하고 각자에게 할당을 해서 개발을 시작했습니다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이슈 생성 날짜를 보면 프로젝트 초기에 생성된 이슈인걸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추가적으로 생겨나는 버그나 이슈에 대해서는 그때 그때 상황에 따라서 동적으로 분배를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7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각 핵심 컴포넌트에 대한 설명을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</a:t>
            </a:r>
            <a:r>
              <a:rPr lang="en-US" altLang="ko-KR" dirty="0" err="1" smtClean="0"/>
              <a:t>BigFile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 대해서 설명합니다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929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저런 </a:t>
            </a:r>
            <a:r>
              <a:rPr lang="en-US" altLang="ko-KR" dirty="0" smtClean="0"/>
              <a:t>Simple </a:t>
            </a:r>
            <a:r>
              <a:rPr lang="ko-KR" altLang="en-US" dirty="0" smtClean="0"/>
              <a:t>한 인터페이스를 가지고 모든걸 해결합니다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빅파일은</a:t>
            </a:r>
            <a:r>
              <a:rPr lang="ko-KR" altLang="en-US" dirty="0" smtClean="0"/>
              <a:t> 추상화된 파일 핸들입니다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리눅스에서는</a:t>
            </a:r>
            <a:r>
              <a:rPr lang="ko-KR" altLang="en-US" dirty="0" smtClean="0"/>
              <a:t> 파일 포인터에 해당하는 구조라고 할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4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508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592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007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r>
              <a:rPr lang="en-US" altLang="ko-KR" dirty="0" smtClean="0"/>
              <a:t>a</a:t>
            </a:r>
            <a:endParaRPr lang="ko-KR" altLang="en-US" dirty="0"/>
          </a:p>
        </p:txBody>
      </p:sp>
      <p:grpSp>
        <p:nvGrpSpPr>
          <p:cNvPr id="26" name="그룹 25"/>
          <p:cNvGrpSpPr/>
          <p:nvPr userDrawn="1"/>
        </p:nvGrpSpPr>
        <p:grpSpPr>
          <a:xfrm>
            <a:off x="2504728" y="14068"/>
            <a:ext cx="2340000" cy="693072"/>
            <a:chOff x="2576736" y="14068"/>
            <a:chExt cx="2594604" cy="693072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51340" y="72760"/>
              <a:ext cx="2520000" cy="6343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22-25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2576736" y="14068"/>
              <a:ext cx="2520000" cy="634380"/>
            </a:xfrm>
            <a:prstGeom prst="rect">
              <a:avLst/>
            </a:prstGeom>
            <a:solidFill>
              <a:srgbClr val="FBA01C"/>
            </a:solidFill>
            <a:ln>
              <a:solidFill>
                <a:srgbClr val="FBA0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dirty="0" err="1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BigFile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cxnSp>
        <p:nvCxnSpPr>
          <p:cNvPr id="17" name="직선 연결선 16"/>
          <p:cNvCxnSpPr/>
          <p:nvPr userDrawn="1"/>
        </p:nvCxnSpPr>
        <p:spPr>
          <a:xfrm>
            <a:off x="0" y="836712"/>
            <a:ext cx="9906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 userDrawn="1"/>
        </p:nvGrpSpPr>
        <p:grpSpPr>
          <a:xfrm>
            <a:off x="464" y="14068"/>
            <a:ext cx="2340000" cy="696034"/>
            <a:chOff x="464" y="14068"/>
            <a:chExt cx="2576272" cy="696034"/>
          </a:xfrm>
        </p:grpSpPr>
        <p:sp>
          <p:nvSpPr>
            <p:cNvPr id="12" name="직사각형 11"/>
            <p:cNvSpPr/>
            <p:nvPr userDrawn="1"/>
          </p:nvSpPr>
          <p:spPr>
            <a:xfrm>
              <a:off x="56736" y="75722"/>
              <a:ext cx="2520000" cy="6343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22-25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464" y="14068"/>
              <a:ext cx="2520000" cy="634380"/>
            </a:xfrm>
            <a:prstGeom prst="rect">
              <a:avLst/>
            </a:prstGeom>
            <a:solidFill>
              <a:srgbClr val="FBA01C"/>
            </a:solidFill>
            <a:ln>
              <a:solidFill>
                <a:srgbClr val="FBA0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Intro</a:t>
              </a:r>
            </a:p>
            <a:p>
              <a:pPr lvl="0"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Assign of Task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grpSp>
        <p:nvGrpSpPr>
          <p:cNvPr id="27" name="그룹 26"/>
          <p:cNvGrpSpPr/>
          <p:nvPr userDrawn="1"/>
        </p:nvGrpSpPr>
        <p:grpSpPr>
          <a:xfrm>
            <a:off x="5061272" y="14068"/>
            <a:ext cx="2340000" cy="696034"/>
            <a:chOff x="5169024" y="14068"/>
            <a:chExt cx="2566601" cy="696034"/>
          </a:xfrm>
        </p:grpSpPr>
        <p:sp>
          <p:nvSpPr>
            <p:cNvPr id="10" name="직사각형 9"/>
            <p:cNvSpPr/>
            <p:nvPr userDrawn="1"/>
          </p:nvSpPr>
          <p:spPr>
            <a:xfrm>
              <a:off x="5215625" y="75722"/>
              <a:ext cx="2520000" cy="6343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22-25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5169024" y="14068"/>
              <a:ext cx="2520000" cy="634380"/>
            </a:xfrm>
            <a:prstGeom prst="rect">
              <a:avLst/>
            </a:prstGeom>
            <a:solidFill>
              <a:srgbClr val="FBA01C"/>
            </a:solidFill>
            <a:ln>
              <a:solidFill>
                <a:srgbClr val="FBA0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Sort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grpSp>
        <p:nvGrpSpPr>
          <p:cNvPr id="28" name="그룹 27"/>
          <p:cNvGrpSpPr/>
          <p:nvPr userDrawn="1"/>
        </p:nvGrpSpPr>
        <p:grpSpPr>
          <a:xfrm>
            <a:off x="7581552" y="14068"/>
            <a:ext cx="2340000" cy="710102"/>
            <a:chOff x="7326682" y="14068"/>
            <a:chExt cx="2594870" cy="710102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7401552" y="89790"/>
              <a:ext cx="2520000" cy="6343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22-25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7326682" y="14068"/>
              <a:ext cx="2520000" cy="634380"/>
            </a:xfrm>
            <a:prstGeom prst="rect">
              <a:avLst/>
            </a:prstGeom>
            <a:solidFill>
              <a:srgbClr val="FBA01C"/>
            </a:solidFill>
            <a:ln>
              <a:solidFill>
                <a:srgbClr val="FBA0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Network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cxnSp>
        <p:nvCxnSpPr>
          <p:cNvPr id="23" name="직선 연결선 22"/>
          <p:cNvCxnSpPr/>
          <p:nvPr userDrawn="1"/>
        </p:nvCxnSpPr>
        <p:spPr>
          <a:xfrm>
            <a:off x="0" y="6237312"/>
            <a:ext cx="99060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http://www.ssfestival.kr/data/item/2012-06-08/1935647224_a55aaf17_DMS_fruits_003_orang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950" y="5157192"/>
            <a:ext cx="1753049" cy="16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835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pattFill prst="pct80">
          <a:fgClr>
            <a:srgbClr val="FBA01C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776536" y="692696"/>
            <a:ext cx="8424936" cy="4608512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300893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509120"/>
            <a:ext cx="84201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pic>
        <p:nvPicPr>
          <p:cNvPr id="7" name="Picture 2" descr="http://www.ssfestival.kr/data/item/2012-06-08/1935647224_a55aaf17_DMS_fruits_003_orang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23" y="3541361"/>
            <a:ext cx="1753049" cy="16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283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579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96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99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421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105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306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713614" y="630872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1훈점보맘보 B" panose="02020603020101020101" pitchFamily="18" charset="-127"/>
              </a:defRPr>
            </a:lvl1pPr>
          </a:lstStyle>
          <a:p>
            <a:r>
              <a:rPr lang="en-US" altLang="ko-KR" dirty="0" smtClean="0"/>
              <a:t>Orange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928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141.223.82.189/git/beomseok0203/orange/issues/36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rgbClr val="FBA01C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76536" y="692696"/>
            <a:ext cx="8424936" cy="4608512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120" y="2564904"/>
            <a:ext cx="3116541" cy="2704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20752" y="1988840"/>
            <a:ext cx="4392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rgbClr val="FDAA03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Orange</a:t>
            </a:r>
            <a:endParaRPr lang="ko-KR" altLang="en-US" sz="6000" dirty="0">
              <a:solidFill>
                <a:srgbClr val="FDAA03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85248" y="5692606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김범석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김영우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박소연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610800"/>
            <a:ext cx="7338020" cy="4525963"/>
          </a:xfrm>
        </p:spPr>
        <p:txBody>
          <a:bodyPr>
            <a:normAutofit/>
          </a:bodyPr>
          <a:lstStyle/>
          <a:p>
            <a:r>
              <a:rPr lang="en-US" altLang="ko-KR" sz="2800" dirty="0" err="1" smtClean="0">
                <a:latin typeface="+mn-ea"/>
              </a:rPr>
              <a:t>BigFile</a:t>
            </a:r>
            <a:r>
              <a:rPr lang="en-US" altLang="ko-KR" sz="2800" dirty="0" smtClean="0">
                <a:latin typeface="+mn-ea"/>
              </a:rPr>
              <a:t>?</a:t>
            </a:r>
          </a:p>
          <a:p>
            <a:pPr lvl="1"/>
            <a:r>
              <a:rPr lang="en-US" altLang="ko-KR" sz="2400" dirty="0" smtClean="0">
                <a:latin typeface="+mn-ea"/>
              </a:rPr>
              <a:t>Handle to file</a:t>
            </a:r>
          </a:p>
          <a:p>
            <a:pPr lvl="1"/>
            <a:r>
              <a:rPr lang="en-US" altLang="ko-KR" sz="2400" dirty="0" smtClean="0">
                <a:latin typeface="+mn-ea"/>
              </a:rPr>
              <a:t>Delegate pattern</a:t>
            </a:r>
          </a:p>
          <a:p>
            <a:pPr lvl="2"/>
            <a:r>
              <a:rPr lang="en-US" altLang="ko-KR" sz="2000" dirty="0" smtClean="0">
                <a:latin typeface="+mn-ea"/>
              </a:rPr>
              <a:t>Give all file related issue to other class</a:t>
            </a:r>
          </a:p>
          <a:p>
            <a:pPr lvl="2"/>
            <a:r>
              <a:rPr lang="en-US" altLang="ko-KR" sz="2000" dirty="0" err="1" smtClean="0">
                <a:latin typeface="+mn-ea"/>
              </a:rPr>
              <a:t>BigFile</a:t>
            </a:r>
            <a:r>
              <a:rPr lang="en-US" altLang="ko-KR" sz="2000" dirty="0" smtClean="0">
                <a:latin typeface="+mn-ea"/>
              </a:rPr>
              <a:t> class handles all file I/O related issue</a:t>
            </a:r>
          </a:p>
          <a:p>
            <a:pPr lvl="3"/>
            <a:r>
              <a:rPr lang="en-US" altLang="ko-KR" sz="1800" dirty="0" smtClean="0">
                <a:latin typeface="+mn-ea"/>
              </a:rPr>
              <a:t>Network/Sorting Component does not handle I/O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329264" y="1610800"/>
            <a:ext cx="2016224" cy="1440159"/>
            <a:chOff x="1568624" y="2509922"/>
            <a:chExt cx="1440160" cy="1613200"/>
          </a:xfrm>
        </p:grpSpPr>
        <p:sp>
          <p:nvSpPr>
            <p:cNvPr id="4" name="직사각형 3"/>
            <p:cNvSpPr/>
            <p:nvPr/>
          </p:nvSpPr>
          <p:spPr>
            <a:xfrm>
              <a:off x="1568624" y="2509922"/>
              <a:ext cx="1440160" cy="16132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 smtClean="0"/>
            </a:p>
            <a:p>
              <a:pPr algn="ctr"/>
              <a:endParaRPr lang="en-US" altLang="ko-KR" sz="1100" dirty="0"/>
            </a:p>
            <a:p>
              <a:pPr algn="ctr"/>
              <a:r>
                <a:rPr lang="en-US" altLang="ko-KR" sz="1100" dirty="0" err="1" smtClean="0"/>
                <a:t>getRecord</a:t>
              </a:r>
              <a:r>
                <a:rPr lang="en-US" altLang="ko-KR" sz="1100" dirty="0" smtClean="0"/>
                <a:t>() : Record</a:t>
              </a:r>
            </a:p>
            <a:p>
              <a:pPr algn="ctr"/>
              <a:r>
                <a:rPr lang="en-US" altLang="ko-KR" sz="1100" dirty="0" err="1" smtClean="0"/>
                <a:t>getRecords</a:t>
              </a:r>
              <a:r>
                <a:rPr lang="en-US" altLang="ko-KR" sz="1100" dirty="0" smtClean="0"/>
                <a:t>() : Vector[Record]</a:t>
              </a:r>
              <a:endParaRPr lang="en-US" altLang="ko-KR" sz="1100" dirty="0"/>
            </a:p>
            <a:p>
              <a:pPr algn="ctr"/>
              <a:r>
                <a:rPr lang="en-US" altLang="ko-KR" sz="1100" dirty="0" err="1" smtClean="0"/>
                <a:t>numOfRecords</a:t>
              </a:r>
              <a:r>
                <a:rPr lang="en-US" altLang="ko-KR" sz="1100" dirty="0" smtClean="0"/>
                <a:t> : </a:t>
              </a:r>
              <a:r>
                <a:rPr lang="en-US" altLang="ko-KR" sz="1100" dirty="0" err="1" smtClean="0"/>
                <a:t>Int</a:t>
              </a:r>
              <a:endParaRPr lang="en-US" altLang="ko-KR" sz="1100" dirty="0" smtClean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568624" y="2509924"/>
              <a:ext cx="1440160" cy="4637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/>
                <a:t>IBigFile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9991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610800"/>
            <a:ext cx="7338020" cy="4525963"/>
          </a:xfrm>
        </p:spPr>
        <p:txBody>
          <a:bodyPr>
            <a:normAutofit/>
          </a:bodyPr>
          <a:lstStyle/>
          <a:p>
            <a:r>
              <a:rPr lang="en-US" altLang="ko-KR" sz="2800" dirty="0" err="1" smtClean="0">
                <a:latin typeface="+mn-ea"/>
              </a:rPr>
              <a:t>BigFile</a:t>
            </a:r>
            <a:r>
              <a:rPr lang="en-US" altLang="ko-KR" sz="2800" dirty="0" smtClean="0">
                <a:latin typeface="+mn-ea"/>
              </a:rPr>
              <a:t>?</a:t>
            </a:r>
          </a:p>
          <a:p>
            <a:pPr lvl="1"/>
            <a:r>
              <a:rPr lang="en-US" altLang="ko-KR" sz="2400" dirty="0" smtClean="0">
                <a:latin typeface="+mn-ea"/>
              </a:rPr>
              <a:t>Cons </a:t>
            </a:r>
          </a:p>
          <a:p>
            <a:pPr lvl="2"/>
            <a:r>
              <a:rPr lang="en-US" altLang="ko-KR" sz="2000" dirty="0" smtClean="0">
                <a:latin typeface="+mn-ea"/>
              </a:rPr>
              <a:t>Don’t need to care about file path &amp; name</a:t>
            </a:r>
          </a:p>
          <a:p>
            <a:pPr lvl="2"/>
            <a:r>
              <a:rPr lang="en-US" altLang="ko-KR" sz="2000" dirty="0" smtClean="0">
                <a:latin typeface="+mn-ea"/>
              </a:rPr>
              <a:t>Easy to switch implementation</a:t>
            </a:r>
          </a:p>
          <a:p>
            <a:pPr lvl="3"/>
            <a:r>
              <a:rPr lang="en-US" altLang="ko-KR" sz="1600" dirty="0" smtClean="0">
                <a:latin typeface="+mn-ea"/>
              </a:rPr>
              <a:t>Make several alternate designs</a:t>
            </a:r>
          </a:p>
          <a:p>
            <a:pPr lvl="3"/>
            <a:endParaRPr lang="en-US" altLang="ko-KR" sz="1600" dirty="0" smtClean="0">
              <a:latin typeface="+mn-ea"/>
            </a:endParaRPr>
          </a:p>
          <a:p>
            <a:pPr lvl="2"/>
            <a:r>
              <a:rPr lang="en-US" altLang="ko-KR" sz="2000" dirty="0" smtClean="0">
                <a:latin typeface="+mn-ea"/>
              </a:rPr>
              <a:t>Can test even before </a:t>
            </a:r>
            <a:r>
              <a:rPr lang="en-US" altLang="ko-KR" sz="2000" dirty="0" err="1" smtClean="0">
                <a:latin typeface="+mn-ea"/>
              </a:rPr>
              <a:t>BigFile</a:t>
            </a:r>
            <a:r>
              <a:rPr lang="en-US" altLang="ko-KR" sz="2000" dirty="0" smtClean="0">
                <a:latin typeface="+mn-ea"/>
              </a:rPr>
              <a:t> is implemented</a:t>
            </a:r>
          </a:p>
          <a:p>
            <a:pPr lvl="3"/>
            <a:r>
              <a:rPr lang="en-US" altLang="ko-KR" sz="1600" dirty="0" smtClean="0">
                <a:latin typeface="+mn-ea"/>
              </a:rPr>
              <a:t>Use </a:t>
            </a:r>
            <a:r>
              <a:rPr lang="en-US" altLang="ko-KR" sz="1600" dirty="0" err="1" smtClean="0">
                <a:latin typeface="+mn-ea"/>
              </a:rPr>
              <a:t>ConstFile</a:t>
            </a:r>
            <a:r>
              <a:rPr lang="en-US" altLang="ko-KR" sz="1600" dirty="0" smtClean="0">
                <a:latin typeface="+mn-ea"/>
              </a:rPr>
              <a:t> / </a:t>
            </a:r>
            <a:r>
              <a:rPr lang="en-US" altLang="ko-KR" sz="1600" dirty="0" err="1" smtClean="0">
                <a:latin typeface="+mn-ea"/>
              </a:rPr>
              <a:t>NullOutputFile</a:t>
            </a:r>
            <a:endParaRPr lang="en-US" altLang="ko-KR" sz="1600" dirty="0" smtClean="0">
              <a:latin typeface="+mn-ea"/>
            </a:endParaRPr>
          </a:p>
          <a:p>
            <a:pPr lvl="2"/>
            <a:endParaRPr lang="en-US" altLang="ko-KR" sz="2000" dirty="0" smtClean="0">
              <a:latin typeface="+mn-ea"/>
            </a:endParaRPr>
          </a:p>
          <a:p>
            <a:pPr lvl="2"/>
            <a:r>
              <a:rPr lang="en-US" altLang="ko-KR" sz="2000" dirty="0" smtClean="0">
                <a:latin typeface="+mn-ea"/>
              </a:rPr>
              <a:t>Can be used with ‘Future‘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306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BigFile</a:t>
            </a:r>
            <a:r>
              <a:rPr lang="en-US" altLang="ko-KR" dirty="0" smtClean="0">
                <a:latin typeface="+mn-ea"/>
              </a:rPr>
              <a:t> Subclasses</a:t>
            </a:r>
            <a:endParaRPr lang="ko-KR" altLang="en-US" dirty="0">
              <a:latin typeface="+mn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368824" y="2345868"/>
            <a:ext cx="1152128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68524" y="5201470"/>
            <a:ext cx="1368152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SingleFile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68724" y="5201470"/>
            <a:ext cx="1368152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MultiFile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899585" y="5213829"/>
            <a:ext cx="1368152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ConstFile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52600" y="4003992"/>
            <a:ext cx="2232248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IBigFileWithCache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576736" y="2971443"/>
            <a:ext cx="1224136" cy="102031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1185609" y="4602513"/>
            <a:ext cx="612068" cy="62389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5" idx="0"/>
          </p:cNvCxnSpPr>
          <p:nvPr/>
        </p:nvCxnSpPr>
        <p:spPr>
          <a:xfrm flipH="1" flipV="1">
            <a:off x="2767733" y="4602513"/>
            <a:ext cx="385067" cy="59895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4099881" y="2996024"/>
            <a:ext cx="942406" cy="219739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4326920" y="5201470"/>
            <a:ext cx="1368152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PartialFile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 flipV="1">
            <a:off x="4305147" y="2953494"/>
            <a:ext cx="2100163" cy="227148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6343144" y="1124744"/>
            <a:ext cx="799304" cy="2880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343144" y="1540116"/>
            <a:ext cx="799304" cy="2880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343144" y="1988598"/>
            <a:ext cx="799304" cy="2880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545041" y="5224982"/>
            <a:ext cx="2070171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SingleFilePrefetch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4567933" y="2852936"/>
            <a:ext cx="4066962" cy="243970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267737" y="1052736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trait</a:t>
            </a:r>
            <a:endParaRPr lang="ko-KR" altLang="en-US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67737" y="1469498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real class in use</a:t>
            </a:r>
            <a:endParaRPr lang="ko-KR" altLang="en-US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67737" y="188626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tester class</a:t>
            </a:r>
            <a:endParaRPr lang="ko-KR" altLang="en-US" dirty="0">
              <a:latin typeface="+mn-ea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405310" y="2636912"/>
            <a:ext cx="79930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67768" y="243372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Inherits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941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MultiFile</a:t>
            </a:r>
            <a:endParaRPr lang="ko-KR" altLang="en-US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57340" y="4803995"/>
            <a:ext cx="720080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04728" y="3867976"/>
            <a:ext cx="396044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464" y="4869160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Physical View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464" y="396552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Virtual View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" y="25981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User</a:t>
            </a:r>
            <a:endParaRPr lang="ko-KR" altLang="en-US" dirty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80792" y="2598195"/>
            <a:ext cx="2376264" cy="479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Sorter Component</a:t>
            </a:r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4124908" y="325688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2825182" y="4475501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35313" y="4799964"/>
            <a:ext cx="720080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File2</a:t>
            </a:r>
            <a:endParaRPr lang="ko-KR" altLang="en-US" dirty="0"/>
          </a:p>
        </p:txBody>
      </p:sp>
      <p:sp>
        <p:nvSpPr>
          <p:cNvPr id="13" name="아래쪽 화살표 12"/>
          <p:cNvSpPr/>
          <p:nvPr/>
        </p:nvSpPr>
        <p:spPr>
          <a:xfrm>
            <a:off x="3703155" y="4471470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38219" y="4790439"/>
            <a:ext cx="720080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File3</a:t>
            </a:r>
            <a:endParaRPr lang="ko-KR" altLang="en-US" dirty="0"/>
          </a:p>
        </p:txBody>
      </p:sp>
      <p:sp>
        <p:nvSpPr>
          <p:cNvPr id="15" name="아래쪽 화살표 14"/>
          <p:cNvSpPr/>
          <p:nvPr/>
        </p:nvSpPr>
        <p:spPr>
          <a:xfrm>
            <a:off x="4606061" y="4461945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98256" y="4810108"/>
            <a:ext cx="720080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FileN</a:t>
            </a:r>
            <a:endParaRPr lang="ko-KR" altLang="en-US" dirty="0"/>
          </a:p>
        </p:txBody>
      </p:sp>
      <p:sp>
        <p:nvSpPr>
          <p:cNvPr id="19" name="아래쪽 화살표 18"/>
          <p:cNvSpPr/>
          <p:nvPr/>
        </p:nvSpPr>
        <p:spPr>
          <a:xfrm>
            <a:off x="6055631" y="4491686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82809" y="494947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  <a:latin typeface="+mn-ea"/>
              </a:rPr>
              <a:t>……</a:t>
            </a:r>
            <a:endParaRPr lang="ko-KR" altLang="en-US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67" y="4581128"/>
            <a:ext cx="7812769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84948" y="327880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590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SingleFile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04728" y="3867976"/>
            <a:ext cx="396044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464" y="4869160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Physical View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464" y="396552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Virtual View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" y="25981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User</a:t>
            </a:r>
            <a:endParaRPr lang="ko-KR" altLang="en-US" dirty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80792" y="2598195"/>
            <a:ext cx="2376264" cy="479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Merge Component</a:t>
            </a:r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4124908" y="325688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4328509" y="4506830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64567" y="4581128"/>
            <a:ext cx="7812769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12495" y="4886108"/>
            <a:ext cx="396044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1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84948" y="327880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383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PartialFile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42955" y="4815352"/>
            <a:ext cx="5797356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Real File (single)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464" y="4869160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Physical View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464" y="396552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Virtual View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" y="25981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User</a:t>
            </a:r>
            <a:endParaRPr lang="ko-KR" altLang="en-US" dirty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229796" y="2598195"/>
            <a:ext cx="5747539" cy="479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Shuffler</a:t>
            </a:r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2990831" y="3209371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3109622" y="4454189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5059530" y="4463714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7058108" y="4424028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64567" y="4581128"/>
            <a:ext cx="8357456" cy="2335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270751" y="3756994"/>
            <a:ext cx="180020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255431" y="3747469"/>
            <a:ext cx="180020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240111" y="3737944"/>
            <a:ext cx="180020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25" name="아래쪽 화살표 24"/>
          <p:cNvSpPr/>
          <p:nvPr/>
        </p:nvSpPr>
        <p:spPr>
          <a:xfrm>
            <a:off x="4964832" y="3192283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6938833" y="317519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4160912" y="4824341"/>
            <a:ext cx="0" cy="58262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210023" y="4824341"/>
            <a:ext cx="0" cy="58262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67250" y="322298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745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ConstFile</a:t>
            </a:r>
            <a:r>
              <a:rPr lang="en-US" altLang="ko-KR" dirty="0" smtClean="0">
                <a:latin typeface="+mn-ea"/>
              </a:rPr>
              <a:t>  ( for test )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04728" y="3867976"/>
            <a:ext cx="396044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464" y="4869160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Physical View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464" y="396552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Virtual View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" y="25981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User</a:t>
            </a:r>
            <a:endParaRPr lang="ko-KR" altLang="en-US" dirty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80792" y="2598195"/>
            <a:ext cx="2376264" cy="479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Merge Component</a:t>
            </a:r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4124908" y="325688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4328509" y="4506830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64567" y="4581128"/>
            <a:ext cx="7812769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3186476" y="4794438"/>
            <a:ext cx="2448272" cy="912629"/>
          </a:xfrm>
          <a:prstGeom prst="ellips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(No File)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Numerically Generated</a:t>
            </a:r>
          </a:p>
        </p:txBody>
      </p:sp>
    </p:spTree>
    <p:extLst>
      <p:ext uri="{BB962C8B-B14F-4D97-AF65-F5344CB8AC3E}">
        <p14:creationId xmlns:p14="http://schemas.microsoft.com/office/powerpoint/2010/main" val="116593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BigFile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usage</a:t>
            </a:r>
            <a:endParaRPr lang="ko-KR" altLang="en-US" dirty="0">
              <a:latin typeface="+mn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72870" y="2336685"/>
            <a:ext cx="1007779" cy="4917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1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44109" y="2336685"/>
            <a:ext cx="1007779" cy="4917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2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62441" y="2344821"/>
            <a:ext cx="1007779" cy="4917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3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55881" y="2343747"/>
            <a:ext cx="1007779" cy="4917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4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63597" y="2352544"/>
            <a:ext cx="1007779" cy="4917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N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5965924" y="2733576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130376" y="2733576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280042" y="2733577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429708" y="2733577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89140" y="3390266"/>
            <a:ext cx="6598839" cy="522404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(Virtual) </a:t>
            </a:r>
            <a:r>
              <a:rPr lang="en-US" altLang="ko-KR" dirty="0" err="1" smtClean="0"/>
              <a:t>BigFile</a:t>
            </a:r>
            <a:r>
              <a:rPr lang="en-US" altLang="ko-KR" dirty="0" smtClean="0"/>
              <a:t> from many </a:t>
            </a:r>
            <a:r>
              <a:rPr lang="en-US" altLang="ko-KR" dirty="0" err="1" smtClean="0"/>
              <a:t>MultiFiles</a:t>
            </a:r>
            <a:endParaRPr lang="ko-KR" altLang="en-US" dirty="0"/>
          </a:p>
        </p:txBody>
      </p:sp>
      <p:sp>
        <p:nvSpPr>
          <p:cNvPr id="18" name="아래쪽 화살표 17"/>
          <p:cNvSpPr/>
          <p:nvPr/>
        </p:nvSpPr>
        <p:spPr>
          <a:xfrm>
            <a:off x="4280548" y="2985115"/>
            <a:ext cx="216024" cy="28803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4280547" y="4029789"/>
            <a:ext cx="216024" cy="28803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89140" y="4429131"/>
            <a:ext cx="6598839" cy="56733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Sorted Large File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61738" y="2949165"/>
            <a:ext cx="41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File I/O Read for sorting 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85103" y="4366180"/>
            <a:ext cx="240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Good </a:t>
            </a:r>
          </a:p>
          <a:p>
            <a:r>
              <a:rPr lang="en-US" altLang="ko-KR" sz="2400" dirty="0" smtClean="0">
                <a:latin typeface="+mn-ea"/>
              </a:rPr>
              <a:t>File Handler!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20698" y="3996849"/>
            <a:ext cx="452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Sorting and File </a:t>
            </a:r>
            <a:r>
              <a:rPr lang="en-US" altLang="ko-KR" dirty="0">
                <a:latin typeface="+mn-ea"/>
              </a:rPr>
              <a:t>I/O </a:t>
            </a:r>
            <a:r>
              <a:rPr lang="en-US" altLang="ko-KR" dirty="0" smtClean="0">
                <a:latin typeface="+mn-ea"/>
              </a:rPr>
              <a:t>Write</a:t>
            </a:r>
            <a:endParaRPr lang="ko-KR" altLang="en-US" dirty="0">
              <a:latin typeface="+mn-ea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4280547" y="5098987"/>
            <a:ext cx="216024" cy="28803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870" y="5512922"/>
            <a:ext cx="6598839" cy="56733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(Virtual)N </a:t>
            </a:r>
            <a:r>
              <a:rPr lang="en-US" altLang="ko-KR" dirty="0" err="1" smtClean="0"/>
              <a:t>BigFiles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from Large </a:t>
            </a:r>
            <a:r>
              <a:rPr lang="en-US" altLang="ko-KR" dirty="0" err="1" smtClean="0">
                <a:solidFill>
                  <a:schemeClr val="bg1"/>
                </a:solidFill>
              </a:rPr>
              <a:t>SingleFile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43871" y="5122364"/>
            <a:ext cx="361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 File I/O Read for shuffling</a:t>
            </a:r>
            <a:endParaRPr lang="ko-KR" altLang="en-US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56656" y="551292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648744" y="551292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40832" y="547625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126815" y="551292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755881" y="551292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385048" y="551292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011643" y="5520836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753200" y="547625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6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BigFile</a:t>
            </a:r>
            <a:r>
              <a:rPr lang="en-US" altLang="ko-KR" dirty="0" smtClean="0"/>
              <a:t> Operations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76536" y="2564904"/>
            <a:ext cx="1656184" cy="79422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IBigFile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76536" y="4725144"/>
            <a:ext cx="1656184" cy="855214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IOutputFile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363971" y="2276872"/>
            <a:ext cx="1517021" cy="6480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MultiFile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363971" y="3100524"/>
            <a:ext cx="1512168" cy="65020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SingleFile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363971" y="4725143"/>
            <a:ext cx="1512168" cy="855215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BigOutFile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>
            <a:stCxn id="4" idx="3"/>
            <a:endCxn id="6" idx="1"/>
          </p:cNvCxnSpPr>
          <p:nvPr/>
        </p:nvCxnSpPr>
        <p:spPr>
          <a:xfrm flipV="1">
            <a:off x="2432720" y="2600908"/>
            <a:ext cx="931251" cy="361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4" idx="3"/>
            <a:endCxn id="7" idx="1"/>
          </p:cNvCxnSpPr>
          <p:nvPr/>
        </p:nvCxnSpPr>
        <p:spPr>
          <a:xfrm>
            <a:off x="2432720" y="2962015"/>
            <a:ext cx="931251" cy="4636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5" idx="3"/>
            <a:endCxn id="9" idx="1"/>
          </p:cNvCxnSpPr>
          <p:nvPr/>
        </p:nvCxnSpPr>
        <p:spPr>
          <a:xfrm>
            <a:off x="2432720" y="5152751"/>
            <a:ext cx="9312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3363971" y="3925651"/>
            <a:ext cx="1512168" cy="61840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RecordCache</a:t>
            </a:r>
            <a:endParaRPr lang="ko-KR" altLang="en-US" sz="1600" dirty="0"/>
          </a:p>
        </p:txBody>
      </p:sp>
      <p:sp>
        <p:nvSpPr>
          <p:cNvPr id="32" name="직사각형 31"/>
          <p:cNvSpPr/>
          <p:nvPr/>
        </p:nvSpPr>
        <p:spPr>
          <a:xfrm>
            <a:off x="5526085" y="2380238"/>
            <a:ext cx="4170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Get Records from multi-files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5535130" y="3201295"/>
            <a:ext cx="4170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Get Records from single-files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526085" y="4050188"/>
            <a:ext cx="4170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Record cache for reading efficiency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35130" y="4863883"/>
            <a:ext cx="4170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Set Records to file</a:t>
            </a:r>
            <a:endParaRPr lang="ko-KR" altLang="en-US" dirty="0"/>
          </a:p>
        </p:txBody>
      </p:sp>
      <p:cxnSp>
        <p:nvCxnSpPr>
          <p:cNvPr id="37" name="구부러진 연결선 36"/>
          <p:cNvCxnSpPr>
            <a:stCxn id="30" idx="3"/>
            <a:endCxn id="6" idx="3"/>
          </p:cNvCxnSpPr>
          <p:nvPr/>
        </p:nvCxnSpPr>
        <p:spPr>
          <a:xfrm flipV="1">
            <a:off x="4876139" y="2600908"/>
            <a:ext cx="4853" cy="1633946"/>
          </a:xfrm>
          <a:prstGeom prst="curvedConnector3">
            <a:avLst>
              <a:gd name="adj1" fmla="val 4810488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구부러진 연결선 38"/>
          <p:cNvCxnSpPr>
            <a:stCxn id="30" idx="3"/>
            <a:endCxn id="7" idx="3"/>
          </p:cNvCxnSpPr>
          <p:nvPr/>
        </p:nvCxnSpPr>
        <p:spPr>
          <a:xfrm flipV="1">
            <a:off x="4876139" y="3425627"/>
            <a:ext cx="12700" cy="809227"/>
          </a:xfrm>
          <a:prstGeom prst="curvedConnector3">
            <a:avLst>
              <a:gd name="adj1" fmla="val 180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/>
          <p:nvPr/>
        </p:nvCxnSpPr>
        <p:spPr>
          <a:xfrm flipH="1">
            <a:off x="4901043" y="2600908"/>
            <a:ext cx="4853" cy="2551843"/>
          </a:xfrm>
          <a:prstGeom prst="curvedConnector3">
            <a:avLst>
              <a:gd name="adj1" fmla="val -4710488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9" idx="1"/>
            <a:endCxn id="7" idx="1"/>
          </p:cNvCxnSpPr>
          <p:nvPr/>
        </p:nvCxnSpPr>
        <p:spPr>
          <a:xfrm rot="10800000">
            <a:off x="3363971" y="3425627"/>
            <a:ext cx="12700" cy="1727124"/>
          </a:xfrm>
          <a:prstGeom prst="curved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384022" y="2276872"/>
            <a:ext cx="438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1.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336595" y="4796727"/>
            <a:ext cx="438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2.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314140" y="3121641"/>
            <a:ext cx="438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3.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63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File I/O</a:t>
            </a:r>
          </a:p>
          <a:p>
            <a:pPr marL="0" indent="0">
              <a:buNone/>
            </a:pPr>
            <a:endParaRPr lang="en-US" altLang="ko-KR" sz="2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  - </a:t>
            </a:r>
            <a:r>
              <a:rPr lang="en-US" altLang="ko-KR" sz="2000" dirty="0" err="1" smtClean="0">
                <a:latin typeface="+mn-ea"/>
              </a:rPr>
              <a:t>java.io.RandomAccessFile</a:t>
            </a:r>
            <a:endParaRPr lang="en-US" altLang="ko-KR" sz="20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  </a:t>
            </a:r>
            <a:r>
              <a:rPr lang="en-US" altLang="ko-KR" sz="2000" dirty="0">
                <a:latin typeface="+mn-ea"/>
              </a:rPr>
              <a:t>- Read : using </a:t>
            </a:r>
            <a:r>
              <a:rPr lang="en-US" altLang="ko-KR" sz="2000" dirty="0" smtClean="0">
                <a:latin typeface="+mn-ea"/>
              </a:rPr>
              <a:t>offset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	</a:t>
            </a:r>
            <a:r>
              <a:rPr lang="en-US" altLang="ko-KR" sz="2000" dirty="0" smtClean="0">
                <a:latin typeface="+mn-ea"/>
              </a:rPr>
              <a:t>	-&gt;</a:t>
            </a:r>
            <a:r>
              <a:rPr lang="en-US" altLang="ko-KR" sz="1800" dirty="0" smtClean="0">
                <a:latin typeface="+mn-ea"/>
              </a:rPr>
              <a:t>seek , </a:t>
            </a:r>
            <a:r>
              <a:rPr lang="en-US" altLang="ko-KR" sz="1800" dirty="0" err="1" smtClean="0">
                <a:latin typeface="+mn-ea"/>
              </a:rPr>
              <a:t>readfully</a:t>
            </a:r>
            <a:r>
              <a:rPr lang="en-US" altLang="ko-KR" sz="1800" dirty="0" smtClean="0">
                <a:latin typeface="+mn-ea"/>
              </a:rPr>
              <a:t>(</a:t>
            </a:r>
            <a:r>
              <a:rPr lang="en-US" altLang="ko-KR" sz="1800" dirty="0" err="1" smtClean="0">
                <a:latin typeface="+mn-ea"/>
              </a:rPr>
              <a:t>buf</a:t>
            </a:r>
            <a:r>
              <a:rPr lang="en-US" altLang="ko-KR" sz="1800" dirty="0" smtClean="0">
                <a:latin typeface="+mn-ea"/>
              </a:rPr>
              <a:t> : Array[Byte])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       </a:t>
            </a:r>
            <a:r>
              <a:rPr lang="en-US" altLang="ko-KR" sz="1600" dirty="0" smtClean="0">
                <a:latin typeface="+mn-ea"/>
              </a:rPr>
              <a:t>ex) record offset = 100, key offset = 10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- Write : append records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		</a:t>
            </a:r>
            <a:r>
              <a:rPr lang="en-US" altLang="ko-KR" sz="1800" dirty="0" smtClean="0">
                <a:latin typeface="+mn-ea"/>
              </a:rPr>
              <a:t>-&gt;put(</a:t>
            </a:r>
            <a:r>
              <a:rPr lang="en-US" altLang="ko-KR" sz="1800" dirty="0" err="1" smtClean="0">
                <a:latin typeface="+mn-ea"/>
              </a:rPr>
              <a:t>buf</a:t>
            </a:r>
            <a:r>
              <a:rPr lang="en-US" altLang="ko-KR" sz="1800" dirty="0" smtClean="0">
                <a:latin typeface="+mn-ea"/>
              </a:rPr>
              <a:t> : </a:t>
            </a:r>
            <a:r>
              <a:rPr lang="en-US" altLang="ko-KR" sz="1800" dirty="0" err="1" smtClean="0">
                <a:latin typeface="+mn-ea"/>
              </a:rPr>
              <a:t>ByteBuffer</a:t>
            </a:r>
            <a:r>
              <a:rPr lang="en-US" altLang="ko-KR" sz="1800" dirty="0" smtClean="0">
                <a:latin typeface="+mn-ea"/>
              </a:rPr>
              <a:t>)</a:t>
            </a:r>
            <a:endParaRPr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325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Design &amp; task assignment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9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 </a:t>
            </a:r>
            <a:r>
              <a:rPr lang="en-US" altLang="ko-KR" sz="2400" dirty="0" smtClean="0">
                <a:latin typeface="+mn-ea"/>
              </a:rPr>
              <a:t>ex) </a:t>
            </a:r>
            <a:r>
              <a:rPr lang="en-US" altLang="ko-KR" sz="2000" dirty="0" err="1" smtClean="0">
                <a:latin typeface="+mn-ea"/>
              </a:rPr>
              <a:t>GetRecord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dirty="0" err="1" smtClean="0">
                <a:latin typeface="+mn-ea"/>
              </a:rPr>
              <a:t>i</a:t>
            </a:r>
            <a:r>
              <a:rPr lang="en-US" altLang="ko-KR" sz="2000" dirty="0" smtClean="0">
                <a:latin typeface="+mn-ea"/>
              </a:rPr>
              <a:t>)</a:t>
            </a:r>
            <a:endParaRPr lang="en-US" altLang="ko-KR" sz="2800" dirty="0" smtClean="0">
              <a:latin typeface="+mn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704528" y="3212976"/>
            <a:ext cx="8568952" cy="432048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Big File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5518" y="2617043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</a:t>
            </a:r>
            <a:r>
              <a:rPr lang="en-US" altLang="ko-KR" dirty="0" smtClean="0"/>
              <a:t> =10000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829574" y="3006244"/>
            <a:ext cx="54751" cy="20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704528" y="4149080"/>
            <a:ext cx="864096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Block 0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92428" y="4149080"/>
            <a:ext cx="864096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Block 2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650604" y="4149080"/>
            <a:ext cx="864096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Block 1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19310" y="4149080"/>
            <a:ext cx="864096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Block 3</a:t>
            </a:r>
            <a:endParaRPr lang="ko-KR" altLang="en-US" sz="14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409384" y="4149080"/>
            <a:ext cx="864096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Block n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29574" y="3684762"/>
            <a:ext cx="33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 index and Record index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5465446" y="4293096"/>
            <a:ext cx="72008" cy="7200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658039" y="4293096"/>
            <a:ext cx="72008" cy="7200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850632" y="4293096"/>
            <a:ext cx="72008" cy="7200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011416" y="4293096"/>
            <a:ext cx="72008" cy="7200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20952" y="1101662"/>
            <a:ext cx="5257800" cy="132521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RecordsNumEachBlock</a:t>
            </a:r>
            <a:r>
              <a:rPr lang="en-US" altLang="ko-KR" dirty="0" smtClean="0"/>
              <a:t> -&gt; constant 32MB</a:t>
            </a:r>
          </a:p>
          <a:p>
            <a:pPr algn="ctr"/>
            <a:r>
              <a:rPr lang="en-US" altLang="ko-KR" dirty="0" err="1" smtClean="0"/>
              <a:t>BigFile</a:t>
            </a:r>
            <a:r>
              <a:rPr lang="en-US" altLang="ko-KR" dirty="0" smtClean="0"/>
              <a:t> Index = 10000</a:t>
            </a:r>
          </a:p>
          <a:p>
            <a:pPr algn="ctr"/>
            <a:r>
              <a:rPr lang="en-US" altLang="ko-KR" dirty="0" smtClean="0"/>
              <a:t>File Index = 10000/</a:t>
            </a:r>
            <a:r>
              <a:rPr lang="en-US" altLang="ko-KR" dirty="0" err="1" smtClean="0"/>
              <a:t>RecordsNumEachBlock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Record Index = 10000%RecordsNumEachBlock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04528" y="481174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Each has 3000 Records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04528" y="5327261"/>
            <a:ext cx="367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 Index 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= 10000/3000 = 3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4528" y="5675843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Record Index = 10000%3000 = 1000</a:t>
            </a:r>
            <a:endParaRPr lang="ko-KR" alt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3728864" y="3654316"/>
            <a:ext cx="72008" cy="4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29970" y="371238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95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24" grpId="0"/>
      <p:bldP spid="25" grpId="0"/>
      <p:bldP spid="27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+mn-ea"/>
              </a:rPr>
              <a:t>Optimization 1 (Append Record)</a:t>
            </a:r>
          </a:p>
          <a:p>
            <a:pPr lvl="1"/>
            <a:r>
              <a:rPr lang="en-US" altLang="ko-KR" sz="2000" dirty="0" smtClean="0">
                <a:latin typeface="+mn-ea"/>
              </a:rPr>
              <a:t>Memory Mapped File</a:t>
            </a:r>
          </a:p>
          <a:p>
            <a:pPr lvl="1"/>
            <a:endParaRPr lang="en-US" altLang="ko-KR" sz="2400" dirty="0">
              <a:latin typeface="+mn-ea"/>
            </a:endParaRPr>
          </a:p>
          <a:p>
            <a:pPr lvl="1"/>
            <a:endParaRPr lang="en-US" altLang="ko-KR" sz="2400" dirty="0" smtClean="0">
              <a:latin typeface="+mn-ea"/>
            </a:endParaRPr>
          </a:p>
          <a:p>
            <a:pPr marL="457200" lvl="1" indent="0">
              <a:buNone/>
            </a:pPr>
            <a:endParaRPr lang="en-US" altLang="ko-KR" sz="1800" dirty="0" smtClean="0">
              <a:latin typeface="+mn-ea"/>
            </a:endParaRPr>
          </a:p>
          <a:p>
            <a:pPr marL="457200" lvl="1" indent="0">
              <a:buNone/>
            </a:pPr>
            <a:r>
              <a:rPr lang="en-US" altLang="ko-KR" sz="1800" dirty="0" smtClean="0">
                <a:latin typeface="+mj-lt"/>
              </a:rPr>
              <a:t>    </a:t>
            </a:r>
            <a:r>
              <a:rPr lang="en-US" altLang="ko-KR" sz="1800" dirty="0" err="1" smtClean="0">
                <a:latin typeface="+mj-lt"/>
              </a:rPr>
              <a:t>MappedByteBuffer</a:t>
            </a:r>
            <a:endParaRPr lang="en-US" altLang="ko-KR" sz="1800" dirty="0" smtClean="0">
              <a:latin typeface="+mj-lt"/>
            </a:endParaRPr>
          </a:p>
          <a:p>
            <a:pPr lvl="1"/>
            <a:endParaRPr lang="en-US" altLang="ko-KR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661094" y="3140968"/>
            <a:ext cx="2041236" cy="1707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Region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800872" y="3140968"/>
            <a:ext cx="2047586" cy="1707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Memory Region</a:t>
            </a:r>
            <a:endParaRPr lang="ko-KR" altLang="en-US" dirty="0"/>
          </a:p>
        </p:txBody>
      </p:sp>
      <p:sp>
        <p:nvSpPr>
          <p:cNvPr id="5" name="왼쪽/오른쪽 화살표 4"/>
          <p:cNvSpPr/>
          <p:nvPr/>
        </p:nvSpPr>
        <p:spPr>
          <a:xfrm>
            <a:off x="6302194" y="3814465"/>
            <a:ext cx="905163" cy="360218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972571" y="3168134"/>
            <a:ext cx="154593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Direct </a:t>
            </a:r>
          </a:p>
          <a:p>
            <a:pPr algn="ctr"/>
            <a:r>
              <a:rPr lang="en-US" altLang="ko-KR" dirty="0" smtClean="0"/>
              <a:t>Byte Buffer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11" y="4513720"/>
            <a:ext cx="2943225" cy="7334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11" y="5359859"/>
            <a:ext cx="5953125" cy="190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777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Optimization 1 (Append Record)</a:t>
            </a:r>
          </a:p>
          <a:p>
            <a:pPr lvl="1"/>
            <a:r>
              <a:rPr lang="en-US" altLang="ko-KR" sz="2000" dirty="0" smtClean="0">
                <a:latin typeface="+mn-ea"/>
              </a:rPr>
              <a:t>Append Accumulating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6696" y="2924944"/>
            <a:ext cx="2124364" cy="24753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854826" y="5500480"/>
            <a:ext cx="151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Write Queue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359858" y="5022682"/>
            <a:ext cx="1838037" cy="2770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Append Record 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359859" y="4291906"/>
            <a:ext cx="1838037" cy="2770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Append Record 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43931" y="4657457"/>
            <a:ext cx="1838037" cy="2770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Append Record 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337004" y="3049249"/>
            <a:ext cx="1838037" cy="2770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Append Record 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256022" y="3880519"/>
            <a:ext cx="45719" cy="554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256019" y="3708421"/>
            <a:ext cx="45719" cy="554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256019" y="3531774"/>
            <a:ext cx="45719" cy="554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4823896" y="3908228"/>
            <a:ext cx="1348509" cy="47409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463673" y="2924944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If (queue is full </a:t>
            </a:r>
          </a:p>
          <a:p>
            <a:pPr algn="ctr"/>
            <a:r>
              <a:rPr lang="en-US" altLang="ko-KR" dirty="0" smtClean="0"/>
              <a:t>Or </a:t>
            </a:r>
          </a:p>
          <a:p>
            <a:pPr algn="ctr"/>
            <a:r>
              <a:rPr lang="en-US" altLang="ko-KR" dirty="0" smtClean="0"/>
              <a:t>Close File)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809714" y="2924944"/>
            <a:ext cx="2050237" cy="240393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Write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66970" y="544386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74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>
                <a:latin typeface="+mn-ea"/>
              </a:rPr>
              <a:t>Optimization 2 </a:t>
            </a:r>
            <a:r>
              <a:rPr lang="en-US" altLang="ko-KR" sz="2800" dirty="0" smtClean="0">
                <a:latin typeface="+mn-ea"/>
              </a:rPr>
              <a:t>(Read Record)</a:t>
            </a:r>
            <a:endParaRPr lang="en-US" altLang="ko-KR" sz="2800" dirty="0">
              <a:latin typeface="+mn-ea"/>
            </a:endParaRPr>
          </a:p>
          <a:p>
            <a:pPr lvl="1"/>
            <a:r>
              <a:rPr lang="en-US" altLang="ko-KR" sz="2000" dirty="0">
                <a:latin typeface="+mn-ea"/>
              </a:rPr>
              <a:t>Record Cache ( to </a:t>
            </a:r>
            <a:r>
              <a:rPr lang="en-US" altLang="ko-KR" sz="2000" dirty="0" smtClean="0">
                <a:latin typeface="+mn-ea"/>
              </a:rPr>
              <a:t>avoid frequent disk </a:t>
            </a:r>
            <a:r>
              <a:rPr lang="en-US" altLang="ko-KR" sz="2000" dirty="0">
                <a:latin typeface="+mn-ea"/>
              </a:rPr>
              <a:t>seek 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lvl="1"/>
            <a:endParaRPr lang="en-US" altLang="ko-KR" sz="2400" b="1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60512" y="2852936"/>
            <a:ext cx="9107055" cy="4358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60512" y="4433270"/>
            <a:ext cx="9107055" cy="4358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805334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023835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244173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53493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662814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872134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14505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367893" y="2846237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99247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841619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513648" y="4426671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300914" y="4426671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187758" y="305510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52210" y="305510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501876" y="305510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651542" y="305510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H="1" flipV="1">
            <a:off x="560512" y="3288826"/>
            <a:ext cx="244822" cy="29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0617" y="3515127"/>
            <a:ext cx="30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Seek Point for each record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805334" y="3288826"/>
            <a:ext cx="244822" cy="29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1023835" y="3295525"/>
            <a:ext cx="244822" cy="29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423454" y="3425738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587906" y="3425738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737572" y="3425739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887238" y="3425739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566888" y="4875959"/>
            <a:ext cx="244822" cy="29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3524735" y="4875959"/>
            <a:ext cx="244822" cy="29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5334" y="5158551"/>
            <a:ext cx="461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Seek Point for each record cache 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171645" y="4463257"/>
            <a:ext cx="333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record cache 1 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45468" y="4450704"/>
            <a:ext cx="313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record cache 2 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58185" y="2883082"/>
            <a:ext cx="313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Each block = record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666457" y="459563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30909" y="459563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980575" y="459563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130241" y="459563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187027" y="3295525"/>
            <a:ext cx="3064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50000"/>
                  </a:schemeClr>
                </a:solidFill>
              </a:rPr>
              <a:t>…EOF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115" y="2924074"/>
            <a:ext cx="3064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50000"/>
                  </a:schemeClr>
                </a:solidFill>
              </a:rPr>
              <a:t>File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279820" y="5004662"/>
            <a:ext cx="3064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50000"/>
                  </a:schemeClr>
                </a:solidFill>
              </a:rPr>
              <a:t>…EOF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577" y="4490727"/>
            <a:ext cx="3064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50000"/>
                  </a:schemeClr>
                </a:solidFill>
              </a:rPr>
              <a:t>File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22964" y="2859458"/>
            <a:ext cx="2430445" cy="420549"/>
          </a:xfrm>
          <a:prstGeom prst="ellipse">
            <a:avLst/>
          </a:prstGeom>
          <a:solidFill>
            <a:srgbClr val="7030A0">
              <a:alpha val="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512295" y="321988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</a:rPr>
              <a:t>Cache Entry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45" name="아래쪽 화살표 44"/>
          <p:cNvSpPr/>
          <p:nvPr/>
        </p:nvSpPr>
        <p:spPr>
          <a:xfrm>
            <a:off x="4876066" y="3726275"/>
            <a:ext cx="252378" cy="360040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7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1" grpId="0"/>
      <p:bldP spid="32" grpId="0"/>
      <p:bldP spid="33" grpId="0"/>
      <p:bldP spid="35" grpId="0" animBg="1"/>
      <p:bldP spid="36" grpId="0" animBg="1"/>
      <p:bldP spid="37" grpId="0" animBg="1"/>
      <p:bldP spid="38" grpId="0" animBg="1"/>
      <p:bldP spid="42" grpId="0"/>
      <p:bldP spid="43" grpId="0" animBg="1"/>
      <p:bldP spid="44" grpId="0"/>
      <p:bldP spid="4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Optimization </a:t>
            </a:r>
            <a:r>
              <a:rPr lang="en-US" altLang="ko-KR" sz="2800" dirty="0">
                <a:latin typeface="+mn-ea"/>
              </a:rPr>
              <a:t>2 (Read Record) </a:t>
            </a:r>
            <a:endParaRPr lang="en-US" altLang="ko-KR" sz="2800" dirty="0" smtClean="0">
              <a:latin typeface="+mn-ea"/>
            </a:endParaRPr>
          </a:p>
          <a:p>
            <a:pPr lvl="1"/>
            <a:r>
              <a:rPr lang="en-US" altLang="ko-KR" sz="2000" dirty="0" smtClean="0">
                <a:latin typeface="+mn-ea"/>
              </a:rPr>
              <a:t>Record Cache ( to avoid too much disk seek )</a:t>
            </a: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4265729109"/>
              </p:ext>
            </p:extLst>
          </p:nvPr>
        </p:nvGraphicFramePr>
        <p:xfrm>
          <a:off x="4016896" y="2636912"/>
          <a:ext cx="6177136" cy="3682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20952" y="3392196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2,467,919 Times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601072" y="4763035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706,681 Times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689304" y="3699973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21.71 sec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531306" y="4324316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12.39 sec</a:t>
            </a:r>
            <a:endParaRPr lang="ko-KR" altLang="en-US" sz="14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97037"/>
              </p:ext>
            </p:extLst>
          </p:nvPr>
        </p:nvGraphicFramePr>
        <p:xfrm>
          <a:off x="657477" y="3853861"/>
          <a:ext cx="3744416" cy="1554813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188481"/>
                <a:gridCol w="1307796"/>
                <a:gridCol w="1248139"/>
              </a:tblGrid>
              <a:tr h="3707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No Cache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Cache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I/O count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2,457,919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706,681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Read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bytes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238MB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243MB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427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Merge Time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21.751 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12.393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31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Sort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Performance</a:t>
            </a:r>
          </a:p>
          <a:p>
            <a:pPr lvl="1"/>
            <a:r>
              <a:rPr lang="en-US" altLang="ko-KR" dirty="0" smtClean="0">
                <a:latin typeface="+mn-ea"/>
              </a:rPr>
              <a:t>Network I/O   &gt;    File I/O     &gt;&gt;   CPU Time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We aim at minimizing File &amp; Networks I/O</a:t>
            </a:r>
          </a:p>
        </p:txBody>
      </p:sp>
    </p:spTree>
    <p:extLst>
      <p:ext uri="{BB962C8B-B14F-4D97-AF65-F5344CB8AC3E}">
        <p14:creationId xmlns:p14="http://schemas.microsoft.com/office/powerpoint/2010/main" val="28157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06041" y="1435104"/>
            <a:ext cx="89154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Sorter – Primitive Approach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00436" y="2802632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0</a:t>
            </a:r>
            <a:endParaRPr lang="ko-KR" altLang="en-US" sz="14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00462" y="278092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18819" y="278092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2</a:t>
            </a:r>
            <a:endParaRPr lang="ko-KR" altLang="en-US" sz="1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37176" y="278092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3</a:t>
            </a:r>
            <a:endParaRPr lang="ko-KR" altLang="en-US" sz="1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84784" y="3962164"/>
            <a:ext cx="1676723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0</a:t>
            </a:r>
            <a:endParaRPr lang="ko-KR" altLang="en-US" sz="14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4810" y="3940460"/>
            <a:ext cx="1676723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03167" y="3940460"/>
            <a:ext cx="1676723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2</a:t>
            </a:r>
            <a:endParaRPr lang="ko-KR" altLang="en-US" sz="14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21524" y="3940460"/>
            <a:ext cx="1676723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3</a:t>
            </a:r>
            <a:endParaRPr lang="ko-KR" altLang="en-US" sz="1400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911326" y="324898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3711526" y="324898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511726" y="324898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7311926" y="324898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45457" y="329979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00462" y="329979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63741" y="329979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63940" y="332875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368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49072" y="1211124"/>
            <a:ext cx="8915400" cy="4525963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Change the sorting block size</a:t>
            </a:r>
            <a:endParaRPr lang="ko-KR" altLang="en-US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6884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6072" y="3172183"/>
            <a:ext cx="3816424" cy="1864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5923" y="4729330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Block Size = 1 file</a:t>
            </a:r>
            <a:endParaRPr lang="ko-KR" altLang="en-US" sz="14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4916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19744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314572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609400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904228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199056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493884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88712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083540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385814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670448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36884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24916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019744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314572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609400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904228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199056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2493884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788712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083540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385814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670448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959796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4808984" y="2132856"/>
            <a:ext cx="3816424" cy="1864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247828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42656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837484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132312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6427140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6721968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7016796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7311624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7606452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7908726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8193360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4959796" y="3300414"/>
            <a:ext cx="576064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542656" y="3300414"/>
            <a:ext cx="589656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6132312" y="3300414"/>
            <a:ext cx="589656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6721968" y="3300414"/>
            <a:ext cx="582860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7311624" y="3300414"/>
            <a:ext cx="582860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7908726" y="3300414"/>
            <a:ext cx="572666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4959796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4808984" y="4179940"/>
            <a:ext cx="3816424" cy="1864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247828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5542656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5837484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132312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/>
          <p:cNvSpPr/>
          <p:nvPr/>
        </p:nvSpPr>
        <p:spPr>
          <a:xfrm>
            <a:off x="6427140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/>
          <p:cNvSpPr/>
          <p:nvPr/>
        </p:nvSpPr>
        <p:spPr>
          <a:xfrm>
            <a:off x="6721968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/>
          <p:cNvSpPr/>
          <p:nvPr/>
        </p:nvSpPr>
        <p:spPr>
          <a:xfrm>
            <a:off x="7016796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7311624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7606452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7908726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8193360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4959796" y="5347498"/>
            <a:ext cx="1172516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6132312" y="5347498"/>
            <a:ext cx="117931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/>
          <p:cNvSpPr/>
          <p:nvPr/>
        </p:nvSpPr>
        <p:spPr>
          <a:xfrm>
            <a:off x="7311624" y="5347498"/>
            <a:ext cx="1169768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5038773" y="3645024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Block Size = 2 file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980531" y="5737087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Block Size = 4 file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4" name="오른쪽 화살표 103"/>
          <p:cNvSpPr/>
          <p:nvPr/>
        </p:nvSpPr>
        <p:spPr>
          <a:xfrm>
            <a:off x="4304928" y="3789040"/>
            <a:ext cx="360040" cy="6789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8" name="차트 107"/>
          <p:cNvGraphicFramePr/>
          <p:nvPr>
            <p:extLst>
              <p:ext uri="{D42A27DB-BD31-4B8C-83A1-F6EECF244321}">
                <p14:modId xmlns:p14="http://schemas.microsoft.com/office/powerpoint/2010/main" val="1476352801"/>
              </p:ext>
            </p:extLst>
          </p:nvPr>
        </p:nvGraphicFramePr>
        <p:xfrm>
          <a:off x="1475410" y="1751467"/>
          <a:ext cx="6604000" cy="440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276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8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5191099" y="3329980"/>
            <a:ext cx="3168352" cy="316553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712640" y="3321226"/>
            <a:ext cx="3168352" cy="316553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06041" y="1435104"/>
            <a:ext cx="89154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Sorter – Sorting more than one file 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12291" y="2307344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0</a:t>
            </a:r>
            <a:endParaRPr lang="ko-KR" altLang="en-US" sz="14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312317" y="2285640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30674" y="2285640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2</a:t>
            </a:r>
            <a:endParaRPr lang="ko-KR" altLang="en-US" sz="1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949031" y="2285640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3</a:t>
            </a:r>
            <a:endParaRPr lang="ko-KR" altLang="en-US" sz="1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511919" y="4389306"/>
            <a:ext cx="3543870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0</a:t>
            </a:r>
            <a:endParaRPr lang="ko-KR" altLang="en-US" sz="14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130302" y="4367602"/>
            <a:ext cx="3493517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1</a:t>
            </a:r>
            <a:endParaRPr lang="ko-KR" altLang="en-US" sz="1400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356514" y="3705084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833711" y="3637779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90645" y="375589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85725" y="371755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01340" y="3159957"/>
            <a:ext cx="172819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329532" y="3159957"/>
            <a:ext cx="172819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057724" y="3159957"/>
            <a:ext cx="172819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785916" y="3159957"/>
            <a:ext cx="172819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06041" y="2285640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Raw File</a:t>
            </a:r>
            <a:endParaRPr lang="ko-KR" altLang="en-US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4759" y="3136560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+mn-ea"/>
              </a:rPr>
              <a:t>BigFile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489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516541" y="1659272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0</a:t>
            </a:r>
            <a:endParaRPr lang="ko-KR" altLang="en-US" sz="14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316567" y="163756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34924" y="163756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2</a:t>
            </a:r>
            <a:endParaRPr lang="ko-KR" altLang="en-US" sz="1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953281" y="163756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3</a:t>
            </a:r>
            <a:endParaRPr lang="ko-KR" altLang="en-US" sz="1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488013" y="2932057"/>
            <a:ext cx="3543870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0</a:t>
            </a:r>
            <a:endParaRPr lang="ko-KR" altLang="en-US" sz="14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106396" y="2910353"/>
            <a:ext cx="3493517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1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1161947" y="2291018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Step 1 : Sort</a:t>
            </a:r>
            <a:endParaRPr lang="ko-KR" altLang="en-US" dirty="0">
              <a:latin typeface="+mn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449420" y="4183138"/>
            <a:ext cx="3543870" cy="36004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0</a:t>
            </a:r>
            <a:endParaRPr lang="ko-KR" altLang="en-US" sz="14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67803" y="4161434"/>
            <a:ext cx="3493517" cy="36004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1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10826" y="5434219"/>
            <a:ext cx="7150493" cy="36004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0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1064568" y="3533089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Step 2 : Shuffle</a:t>
            </a:r>
            <a:endParaRPr lang="ko-KR" altLang="en-US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71303" y="477516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Step 3 : Merge</a:t>
            </a:r>
            <a:endParaRPr lang="ko-KR" altLang="en-US" dirty="0">
              <a:latin typeface="+mn-ea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4562365" y="2242206"/>
            <a:ext cx="939036" cy="3693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아래쪽 화살표 41"/>
          <p:cNvSpPr/>
          <p:nvPr/>
        </p:nvSpPr>
        <p:spPr>
          <a:xfrm>
            <a:off x="4523772" y="3551110"/>
            <a:ext cx="939036" cy="3693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>
            <a:off x="4516554" y="4802191"/>
            <a:ext cx="939036" cy="36933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68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44488" y="1052736"/>
            <a:ext cx="89154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Sorter – Multithreading with future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2703649"/>
            <a:ext cx="7065396" cy="1224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6487" y="1739215"/>
            <a:ext cx="6256713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Each single file object represents the set files in each disk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936776" y="2119726"/>
            <a:ext cx="180020" cy="5325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71904" y="4338221"/>
            <a:ext cx="4650312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Split </a:t>
            </a:r>
            <a:r>
              <a:rPr lang="en-US" altLang="ko-KR" dirty="0" err="1" smtClean="0"/>
              <a:t>BigFile</a:t>
            </a:r>
            <a:r>
              <a:rPr lang="en-US" altLang="ko-KR" dirty="0" smtClean="0"/>
              <a:t> into several task (Disk Aware) 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7113240" y="2996952"/>
            <a:ext cx="15207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8633792" y="2996952"/>
            <a:ext cx="228" cy="113491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3371904" y="3284984"/>
            <a:ext cx="20851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5457056" y="3283006"/>
            <a:ext cx="0" cy="105521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38952" y="3927785"/>
            <a:ext cx="3267048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Split </a:t>
            </a:r>
            <a:r>
              <a:rPr lang="en-US" altLang="ko-KR" dirty="0" err="1" smtClean="0"/>
              <a:t>BigFile</a:t>
            </a:r>
            <a:r>
              <a:rPr lang="en-US" altLang="ko-KR" dirty="0" smtClean="0"/>
              <a:t> into several task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72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44488" y="1052736"/>
            <a:ext cx="89154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Sorter – Multithreading with future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2703649"/>
            <a:ext cx="7065396" cy="1224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04928" y="1684382"/>
            <a:ext cx="1714444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Returns Future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5034028" y="2075718"/>
            <a:ext cx="36004" cy="583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72784" y="5231371"/>
            <a:ext cx="3530903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Do not wait the sorting process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3927785"/>
            <a:ext cx="5042014" cy="250906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 flipH="1" flipV="1">
            <a:off x="2866308" y="3694850"/>
            <a:ext cx="68928" cy="1512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56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Disk Aware sort</a:t>
            </a:r>
            <a:endParaRPr lang="ko-KR" altLang="en-US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88904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64968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241032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17096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393160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969224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545288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108153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84217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60281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836345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12409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988473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564537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5300" y="4941168"/>
            <a:ext cx="161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Task Queue</a:t>
            </a:r>
            <a:endParaRPr lang="ko-KR" altLang="en-US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68973" y="248360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Disk #1</a:t>
            </a:r>
            <a:endParaRPr lang="ko-KR" altLang="en-US" b="1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94564" y="352877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Disk #2</a:t>
            </a:r>
            <a:endParaRPr lang="ko-KR" altLang="en-US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47214" y="4802502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967079" y="4805465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499342" y="4802502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119207" y="4805465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651470" y="4802502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271335" y="4805465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803598" y="4802502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929243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535579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081371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687707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233499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9839835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6385627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아래쪽 화살표 34"/>
          <p:cNvSpPr/>
          <p:nvPr/>
        </p:nvSpPr>
        <p:spPr>
          <a:xfrm>
            <a:off x="5289875" y="4307837"/>
            <a:ext cx="174825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1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Network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5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9186" y="1171289"/>
            <a:ext cx="4567830" cy="690785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Network interface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02893" y="1772816"/>
            <a:ext cx="9107055" cy="4358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Partitions                                                 </a:t>
            </a:r>
            <a:r>
              <a:rPr lang="en-US" altLang="ko-KR" sz="1400" dirty="0" err="1" smtClean="0">
                <a:solidFill>
                  <a:schemeClr val="bg1"/>
                </a:solidFill>
                <a:latin typeface="+mn-ea"/>
              </a:rPr>
              <a:t>myIp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537176" y="1772816"/>
            <a:ext cx="0" cy="43589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473280" y="1772816"/>
            <a:ext cx="0" cy="43589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오른쪽 중괄호 5"/>
          <p:cNvSpPr/>
          <p:nvPr/>
        </p:nvSpPr>
        <p:spPr>
          <a:xfrm rot="5400000">
            <a:off x="3245149" y="-439092"/>
            <a:ext cx="576064" cy="6007990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92760" y="285293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Server</a:t>
            </a:r>
            <a:endParaRPr lang="ko-KR" altLang="en-US" sz="20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오른쪽 중괄호 33"/>
          <p:cNvSpPr/>
          <p:nvPr/>
        </p:nvSpPr>
        <p:spPr>
          <a:xfrm rot="5400000">
            <a:off x="8227781" y="1522369"/>
            <a:ext cx="576064" cy="2085067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903745" y="2852936"/>
            <a:ext cx="1297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Client</a:t>
            </a:r>
            <a:endParaRPr lang="ko-KR" altLang="en-US" sz="20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93428"/>
          <a:stretch/>
        </p:blipFill>
        <p:spPr>
          <a:xfrm>
            <a:off x="128464" y="3356993"/>
            <a:ext cx="4856014" cy="1440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b="92253"/>
          <a:stretch/>
        </p:blipFill>
        <p:spPr>
          <a:xfrm>
            <a:off x="5385048" y="3366147"/>
            <a:ext cx="4358540" cy="134861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1712640" y="3677187"/>
            <a:ext cx="5328592" cy="2272093"/>
            <a:chOff x="1712640" y="3677187"/>
            <a:chExt cx="5328592" cy="2272093"/>
          </a:xfrm>
        </p:grpSpPr>
        <p:sp>
          <p:nvSpPr>
            <p:cNvPr id="11" name="타원 10"/>
            <p:cNvSpPr/>
            <p:nvPr/>
          </p:nvSpPr>
          <p:spPr>
            <a:xfrm>
              <a:off x="1712640" y="5301208"/>
              <a:ext cx="648072" cy="64807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</a:t>
              </a:r>
              <a:endParaRPr lang="ko-KR" altLang="en-US" dirty="0"/>
            </a:p>
          </p:txBody>
        </p:sp>
        <p:sp>
          <p:nvSpPr>
            <p:cNvPr id="44" name="타원 43"/>
            <p:cNvSpPr/>
            <p:nvPr/>
          </p:nvSpPr>
          <p:spPr>
            <a:xfrm>
              <a:off x="3980892" y="3677187"/>
              <a:ext cx="648072" cy="64807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</a:t>
              </a:r>
              <a:endParaRPr lang="ko-KR" altLang="en-US" dirty="0"/>
            </a:p>
          </p:txBody>
        </p:sp>
        <p:sp>
          <p:nvSpPr>
            <p:cNvPr id="45" name="타원 44"/>
            <p:cNvSpPr/>
            <p:nvPr/>
          </p:nvSpPr>
          <p:spPr>
            <a:xfrm>
              <a:off x="6393160" y="5301208"/>
              <a:ext cx="648072" cy="64807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</a:t>
              </a:r>
              <a:endParaRPr lang="ko-KR" altLang="en-US" dirty="0"/>
            </a:p>
          </p:txBody>
        </p:sp>
        <p:cxnSp>
          <p:nvCxnSpPr>
            <p:cNvPr id="26" name="직선 화살표 연결선 25"/>
            <p:cNvCxnSpPr>
              <a:stCxn id="11" idx="7"/>
              <a:endCxn id="44" idx="3"/>
            </p:cNvCxnSpPr>
            <p:nvPr/>
          </p:nvCxnSpPr>
          <p:spPr>
            <a:xfrm flipV="1">
              <a:off x="2265804" y="4230351"/>
              <a:ext cx="1809996" cy="11657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1" idx="6"/>
              <a:endCxn id="45" idx="2"/>
            </p:cNvCxnSpPr>
            <p:nvPr/>
          </p:nvCxnSpPr>
          <p:spPr>
            <a:xfrm>
              <a:off x="2360712" y="5625244"/>
              <a:ext cx="40324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4" idx="5"/>
              <a:endCxn id="45" idx="1"/>
            </p:cNvCxnSpPr>
            <p:nvPr/>
          </p:nvCxnSpPr>
          <p:spPr>
            <a:xfrm>
              <a:off x="4534056" y="4230351"/>
              <a:ext cx="1954012" cy="11657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3" name="직사각형 52"/>
          <p:cNvSpPr/>
          <p:nvPr/>
        </p:nvSpPr>
        <p:spPr>
          <a:xfrm>
            <a:off x="2000672" y="4002975"/>
            <a:ext cx="792088" cy="3240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208584" y="4001223"/>
            <a:ext cx="792088" cy="3240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16496" y="4001223"/>
            <a:ext cx="792088" cy="324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3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9186" y="1171289"/>
            <a:ext cx="4567830" cy="690785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Network interface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204672" y="2708920"/>
            <a:ext cx="1920644" cy="4358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+mn-ea"/>
              </a:rPr>
              <a:t>ShuffleSocket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20" y="3789040"/>
            <a:ext cx="1920644" cy="4358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+mn-ea"/>
              </a:rPr>
              <a:t>SlaveServerSock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84284" y="3789040"/>
            <a:ext cx="1920644" cy="4358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+mn-ea"/>
              </a:rPr>
              <a:t>SlaveClientSock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2492896"/>
            <a:ext cx="5434184" cy="2252593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7" idx="2"/>
            <a:endCxn id="12" idx="0"/>
          </p:cNvCxnSpPr>
          <p:nvPr/>
        </p:nvCxnSpPr>
        <p:spPr>
          <a:xfrm flipH="1">
            <a:off x="968342" y="3144810"/>
            <a:ext cx="1196652" cy="644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27" idx="2"/>
            <a:endCxn id="13" idx="0"/>
          </p:cNvCxnSpPr>
          <p:nvPr/>
        </p:nvCxnSpPr>
        <p:spPr>
          <a:xfrm>
            <a:off x="2164994" y="3144810"/>
            <a:ext cx="1179612" cy="644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30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9186" y="1171289"/>
            <a:ext cx="4567830" cy="690785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Network protocol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92560" y="2708920"/>
            <a:ext cx="7848872" cy="936104"/>
            <a:chOff x="992560" y="2708920"/>
            <a:chExt cx="7848872" cy="936104"/>
          </a:xfrm>
        </p:grpSpPr>
        <p:sp>
          <p:nvSpPr>
            <p:cNvPr id="4" name="직사각형 3"/>
            <p:cNvSpPr/>
            <p:nvPr/>
          </p:nvSpPr>
          <p:spPr>
            <a:xfrm>
              <a:off x="992560" y="2708920"/>
              <a:ext cx="720080" cy="93610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latin typeface="+mn-ea"/>
                </a:rPr>
                <a:t>Total size</a:t>
              </a:r>
              <a:endParaRPr lang="ko-KR" altLang="en-US" sz="1400" dirty="0">
                <a:latin typeface="+mn-ea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683023" y="2708920"/>
              <a:ext cx="2405882" cy="936104"/>
              <a:chOff x="1683023" y="2708920"/>
              <a:chExt cx="2405882" cy="936104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724621" y="2708920"/>
                <a:ext cx="360040" cy="93610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102297" y="2708920"/>
                <a:ext cx="1986608" cy="9361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latin typeface="+mn-ea"/>
                  </a:rPr>
                  <a:t>SortedData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683023" y="2708920"/>
                <a:ext cx="461665" cy="86409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+mn-ea"/>
                  </a:rPr>
                  <a:t>size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059286" y="2708920"/>
              <a:ext cx="2405882" cy="936104"/>
              <a:chOff x="1683023" y="2708920"/>
              <a:chExt cx="2405882" cy="93610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724621" y="2708920"/>
                <a:ext cx="360040" cy="93610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2102297" y="2708920"/>
                <a:ext cx="1986608" cy="9361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latin typeface="+mn-ea"/>
                  </a:rPr>
                  <a:t>SortedData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683023" y="2708920"/>
                <a:ext cx="461665" cy="86409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+mn-ea"/>
                  </a:rPr>
                  <a:t>size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6435550" y="2708920"/>
              <a:ext cx="2405882" cy="936104"/>
              <a:chOff x="1683023" y="2708920"/>
              <a:chExt cx="2405882" cy="936104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724621" y="2708920"/>
                <a:ext cx="360040" cy="93610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102297" y="2708920"/>
                <a:ext cx="1986608" cy="9361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latin typeface="+mn-ea"/>
                  </a:rPr>
                  <a:t>SortedData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83023" y="2708920"/>
                <a:ext cx="461665" cy="86409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+mn-ea"/>
                  </a:rPr>
                  <a:t>size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362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9185" y="1171289"/>
            <a:ext cx="8024215" cy="690785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Asynchronous </a:t>
            </a:r>
            <a:r>
              <a:rPr lang="en-US" altLang="ko-KR" sz="2800" dirty="0" err="1" smtClean="0">
                <a:latin typeface="+mn-ea"/>
              </a:rPr>
              <a:t>recieve</a:t>
            </a:r>
            <a:r>
              <a:rPr lang="en-US" altLang="ko-KR" sz="2800" dirty="0" smtClean="0">
                <a:latin typeface="+mn-ea"/>
              </a:rPr>
              <a:t> with natty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1869317"/>
            <a:ext cx="3614720" cy="4140497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568624" y="4221088"/>
            <a:ext cx="244827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568624" y="4365104"/>
            <a:ext cx="194421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109964" y="2060848"/>
            <a:ext cx="409587" cy="4925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atin typeface="+mn-ea"/>
              </a:rPr>
              <a:t>Total size</a:t>
            </a:r>
            <a:endParaRPr lang="ko-KR" altLang="en-US" sz="800" dirty="0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526366" y="2060848"/>
            <a:ext cx="204793" cy="4925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741191" y="2060848"/>
            <a:ext cx="1129997" cy="4925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latin typeface="+mn-ea"/>
              </a:rPr>
              <a:t>SortedData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26274" y="2060848"/>
            <a:ext cx="190822" cy="4546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size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878002" y="2060848"/>
            <a:ext cx="204793" cy="4925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7092827" y="2060848"/>
            <a:ext cx="1129997" cy="4925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latin typeface="+mn-ea"/>
              </a:rPr>
              <a:t>SortedData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94426" y="2060848"/>
            <a:ext cx="190822" cy="4546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size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29638" y="2060848"/>
            <a:ext cx="204793" cy="4925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8444463" y="2060848"/>
            <a:ext cx="1129997" cy="4925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latin typeface="+mn-ea"/>
              </a:rPr>
              <a:t>SortedData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62578" y="2060848"/>
            <a:ext cx="190822" cy="4546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size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97016" y="2060848"/>
            <a:ext cx="4477444" cy="492582"/>
          </a:xfrm>
          <a:prstGeom prst="rect">
            <a:avLst/>
          </a:prstGeom>
          <a:solidFill>
            <a:srgbClr val="FFFFFF">
              <a:alpha val="32941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097016" y="3368946"/>
            <a:ext cx="4477444" cy="468674"/>
          </a:xfrm>
          <a:prstGeom prst="rect">
            <a:avLst/>
          </a:prstGeom>
          <a:solidFill>
            <a:srgbClr val="FFFFFF">
              <a:alpha val="32941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Vector[Record]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97016" y="4629894"/>
            <a:ext cx="4477444" cy="468674"/>
          </a:xfrm>
          <a:prstGeom prst="rect">
            <a:avLst/>
          </a:prstGeom>
          <a:solidFill>
            <a:srgbClr val="FFFFFF">
              <a:alpha val="32941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BigOutputFile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>
            <a:stCxn id="12" idx="2"/>
            <a:endCxn id="42" idx="0"/>
          </p:cNvCxnSpPr>
          <p:nvPr/>
        </p:nvCxnSpPr>
        <p:spPr>
          <a:xfrm>
            <a:off x="7335738" y="2553430"/>
            <a:ext cx="0" cy="81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7335738" y="3837620"/>
            <a:ext cx="0" cy="81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19886" y="2780928"/>
            <a:ext cx="340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Buf2VectorRecordDecode</a:t>
            </a:r>
            <a:endParaRPr lang="ko-KR" altLang="en-US" dirty="0"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19886" y="4056306"/>
            <a:ext cx="340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+mn-ea"/>
              </a:rPr>
              <a:t>ServerHandler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010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636912"/>
            <a:ext cx="6134100" cy="2162175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9186" y="1171289"/>
            <a:ext cx="6944094" cy="690785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Asynchronous send data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4" y="1995314"/>
            <a:ext cx="6829425" cy="2095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0632" y="1990262"/>
            <a:ext cx="2088232" cy="209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992560" y="3193987"/>
            <a:ext cx="12961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862174" y="3720663"/>
            <a:ext cx="29523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445790" y="5013176"/>
            <a:ext cx="6566148" cy="1023939"/>
            <a:chOff x="1582615" y="4630444"/>
            <a:chExt cx="8763009" cy="1239963"/>
          </a:xfrm>
        </p:grpSpPr>
        <p:sp>
          <p:nvSpPr>
            <p:cNvPr id="32" name="직사각형 31"/>
            <p:cNvSpPr/>
            <p:nvPr/>
          </p:nvSpPr>
          <p:spPr>
            <a:xfrm>
              <a:off x="1582615" y="5011609"/>
              <a:ext cx="3478247" cy="146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961653" y="5348675"/>
              <a:ext cx="3746270" cy="14653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719655" y="5017471"/>
              <a:ext cx="2625969" cy="14653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15"/>
            <p:cNvSpPr txBox="1"/>
            <p:nvPr/>
          </p:nvSpPr>
          <p:spPr>
            <a:xfrm>
              <a:off x="2394749" y="4630444"/>
              <a:ext cx="1675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n-lt"/>
                </a:rPr>
                <a:t>sort/partition</a:t>
              </a:r>
              <a:endParaRPr lang="ko-KR" altLang="en-US" b="1" dirty="0">
                <a:latin typeface="+mn-lt"/>
              </a:endParaRPr>
            </a:p>
          </p:txBody>
        </p:sp>
        <p:sp>
          <p:nvSpPr>
            <p:cNvPr id="49" name="TextBox 16"/>
            <p:cNvSpPr txBox="1"/>
            <p:nvPr/>
          </p:nvSpPr>
          <p:spPr>
            <a:xfrm>
              <a:off x="5060863" y="4996873"/>
              <a:ext cx="93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n-lt"/>
                </a:rPr>
                <a:t>shuffle</a:t>
              </a:r>
              <a:endParaRPr lang="ko-KR" altLang="en-US" b="1" dirty="0">
                <a:latin typeface="+mn-lt"/>
              </a:endParaRPr>
            </a:p>
          </p:txBody>
        </p:sp>
        <p:sp>
          <p:nvSpPr>
            <p:cNvPr id="50" name="TextBox 17"/>
            <p:cNvSpPr txBox="1"/>
            <p:nvPr/>
          </p:nvSpPr>
          <p:spPr>
            <a:xfrm>
              <a:off x="8563888" y="4653890"/>
              <a:ext cx="885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n-lt"/>
                </a:rPr>
                <a:t>merge</a:t>
              </a:r>
              <a:endParaRPr lang="ko-KR" altLang="en-US" b="1" dirty="0">
                <a:latin typeface="+mn-lt"/>
              </a:endParaRPr>
            </a:p>
          </p:txBody>
        </p:sp>
        <p:sp>
          <p:nvSpPr>
            <p:cNvPr id="51" name="TextBox 18"/>
            <p:cNvSpPr txBox="1"/>
            <p:nvPr/>
          </p:nvSpPr>
          <p:spPr>
            <a:xfrm>
              <a:off x="2019610" y="5181539"/>
              <a:ext cx="1566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n-lt"/>
                </a:rPr>
                <a:t>network idle</a:t>
              </a:r>
              <a:endParaRPr lang="ko-KR" altLang="en-US" b="1" dirty="0">
                <a:latin typeface="+mn-lt"/>
              </a:endParaRPr>
            </a:p>
          </p:txBody>
        </p:sp>
        <p:sp>
          <p:nvSpPr>
            <p:cNvPr id="52" name="TextBox 19"/>
            <p:cNvSpPr txBox="1"/>
            <p:nvPr/>
          </p:nvSpPr>
          <p:spPr>
            <a:xfrm>
              <a:off x="4746162" y="5501075"/>
              <a:ext cx="1683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n-lt"/>
                </a:rPr>
                <a:t>network busy</a:t>
              </a:r>
              <a:endParaRPr lang="ko-KR" altLang="en-US" b="1" dirty="0"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97216" y="3136147"/>
            <a:ext cx="2938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After one </a:t>
            </a:r>
            <a:r>
              <a:rPr lang="en-US" altLang="ko-KR" dirty="0" err="1" smtClean="0">
                <a:latin typeface="+mn-ea"/>
              </a:rPr>
              <a:t>IBigFile</a:t>
            </a:r>
            <a:r>
              <a:rPr lang="en-US" altLang="ko-KR" dirty="0" smtClean="0">
                <a:latin typeface="+mn-ea"/>
              </a:rPr>
              <a:t> sort, directly send without wait all </a:t>
            </a:r>
            <a:r>
              <a:rPr lang="en-US" altLang="ko-KR" dirty="0" err="1" smtClean="0">
                <a:latin typeface="+mn-ea"/>
              </a:rPr>
              <a:t>IBigFile</a:t>
            </a:r>
            <a:r>
              <a:rPr lang="en-US" altLang="ko-KR" dirty="0" smtClean="0">
                <a:latin typeface="+mn-ea"/>
              </a:rPr>
              <a:t> sort process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0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Demo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42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We need to do </a:t>
            </a:r>
          </a:p>
          <a:p>
            <a:pPr lvl="1"/>
            <a:r>
              <a:rPr lang="en-US" altLang="ko-KR" dirty="0" smtClean="0">
                <a:latin typeface="+mn-ea"/>
              </a:rPr>
              <a:t>Read</a:t>
            </a:r>
          </a:p>
          <a:p>
            <a:pPr lvl="1"/>
            <a:r>
              <a:rPr lang="en-US" altLang="ko-KR" dirty="0" smtClean="0">
                <a:latin typeface="+mn-ea"/>
              </a:rPr>
              <a:t>Sort</a:t>
            </a:r>
          </a:p>
          <a:p>
            <a:pPr lvl="1"/>
            <a:r>
              <a:rPr lang="en-US" altLang="ko-KR" dirty="0" smtClean="0">
                <a:latin typeface="+mn-ea"/>
              </a:rPr>
              <a:t>Shuffle</a:t>
            </a:r>
          </a:p>
          <a:p>
            <a:pPr lvl="1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97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/>
          <p:cNvSpPr/>
          <p:nvPr/>
        </p:nvSpPr>
        <p:spPr>
          <a:xfrm rot="13085118">
            <a:off x="7838134" y="480652"/>
            <a:ext cx="216024" cy="562372"/>
          </a:xfrm>
          <a:prstGeom prst="triangle">
            <a:avLst/>
          </a:prstGeom>
          <a:solidFill>
            <a:srgbClr val="FBA01C"/>
          </a:solidFill>
          <a:ln>
            <a:solidFill>
              <a:srgbClr val="FBA0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bandicam 2015-11-16 18-18-26-9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512" y="1959559"/>
            <a:ext cx="9057456" cy="4029407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4488" y="1268760"/>
            <a:ext cx="89154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‘</a:t>
            </a:r>
            <a:r>
              <a:rPr lang="en-US" altLang="ko-KR" sz="2800" dirty="0" err="1" smtClean="0">
                <a:latin typeface="+mn-ea"/>
              </a:rPr>
              <a:t>runiel_is_cute</a:t>
            </a:r>
            <a:r>
              <a:rPr lang="en-US" altLang="ko-KR" sz="2800" dirty="0" smtClean="0">
                <a:latin typeface="+mn-ea"/>
              </a:rPr>
              <a:t>_&gt;_&lt;‘ execution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186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Horz">
          <a:fgClr>
            <a:schemeClr val="bg1"/>
          </a:fgClr>
          <a:bgClr>
            <a:srgbClr val="FBA01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6736" y="1129968"/>
            <a:ext cx="4392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THANK </a:t>
            </a:r>
          </a:p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YOU</a:t>
            </a:r>
            <a:endParaRPr lang="ko-KR" altLang="en-US" sz="600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84648" y="3041129"/>
            <a:ext cx="6192688" cy="2044055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84723" y="3421449"/>
            <a:ext cx="4392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rgbClr val="FDAA03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Q&amp;A</a:t>
            </a:r>
            <a:endParaRPr lang="ko-KR" altLang="en-US" sz="6000" dirty="0">
              <a:solidFill>
                <a:srgbClr val="FDAA03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24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Optimization 3</a:t>
            </a:r>
          </a:p>
          <a:p>
            <a:pPr lvl="1"/>
            <a:r>
              <a:rPr lang="en-US" altLang="ko-KR" dirty="0" smtClean="0"/>
              <a:t>N-Way merge with Priority Queue</a:t>
            </a:r>
          </a:p>
          <a:p>
            <a:pPr lvl="1"/>
            <a:r>
              <a:rPr lang="ko-KR" altLang="en-US" dirty="0" smtClean="0"/>
              <a:t>이론 설명 그림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8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Optimization 3</a:t>
            </a:r>
          </a:p>
          <a:p>
            <a:pPr lvl="1"/>
            <a:r>
              <a:rPr lang="en-US" altLang="ko-KR" dirty="0" smtClean="0"/>
              <a:t>N-Way merge with Priority Queue</a:t>
            </a:r>
          </a:p>
          <a:p>
            <a:pPr lvl="1"/>
            <a:r>
              <a:rPr lang="ko-KR" altLang="en-US" dirty="0" smtClean="0"/>
              <a:t>결과 분석 그림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141.223.82.189/git/beomseok0203/orange/issues/36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 하나 막대그래프 하나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64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Optimization 3</a:t>
            </a:r>
          </a:p>
          <a:p>
            <a:pPr lvl="1"/>
            <a:r>
              <a:rPr lang="en-US" altLang="ko-KR" sz="2000" dirty="0" smtClean="0">
                <a:latin typeface="+mn-ea"/>
              </a:rPr>
              <a:t>N-Way Merge sort is slow</a:t>
            </a:r>
            <a:endParaRPr lang="ko-KR" altLang="en-US" sz="2000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69260" y="2856304"/>
            <a:ext cx="3960440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Sorted Run #1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469260" y="3434502"/>
            <a:ext cx="3960440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Sorted Run #2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469260" y="4008732"/>
            <a:ext cx="3960440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Sorted Run #3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469260" y="4582962"/>
            <a:ext cx="3960440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Sorted Run #4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469260" y="5157192"/>
            <a:ext cx="3960440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Sorted Run #5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04528" y="4243392"/>
            <a:ext cx="1512168" cy="30378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Merged Run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793296" y="2784296"/>
            <a:ext cx="2160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85284" y="3362494"/>
            <a:ext cx="2160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01308" y="3970662"/>
            <a:ext cx="2160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09320" y="4510929"/>
            <a:ext cx="2160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891969" y="5123229"/>
            <a:ext cx="2160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434005" y="5805264"/>
            <a:ext cx="158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File Pointer</a:t>
            </a:r>
            <a:endParaRPr lang="ko-KR" altLang="en-US" dirty="0">
              <a:latin typeface="+mn-ea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6009320" y="5589240"/>
            <a:ext cx="0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216696" y="4243392"/>
            <a:ext cx="144016" cy="30378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60712" y="4247540"/>
            <a:ext cx="144016" cy="2996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533907" y="2773089"/>
            <a:ext cx="288032" cy="27912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2799147" y="4224213"/>
            <a:ext cx="1453115" cy="18326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4932040" y="3000320"/>
            <a:ext cx="414709" cy="2037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4988786" y="3558140"/>
            <a:ext cx="414709" cy="2037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>
            <a:off x="4953000" y="4169896"/>
            <a:ext cx="414709" cy="2037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4932039" y="4716764"/>
            <a:ext cx="414709" cy="2037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4986886" y="5274584"/>
            <a:ext cx="414709" cy="2037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155837" y="3876299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select min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13050" y="5589240"/>
            <a:ext cx="1527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List of min values</a:t>
            </a:r>
            <a:endParaRPr lang="ko-KR" alt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199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88504" y="1124744"/>
            <a:ext cx="8915400" cy="4525963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Project Architecture</a:t>
            </a:r>
            <a:endParaRPr lang="ko-KR" altLang="en-US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84848" y="3650914"/>
            <a:ext cx="3528392" cy="1008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BigFile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880992" y="1978297"/>
            <a:ext cx="2232248" cy="1152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 &amp; Merge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6736" y="1978297"/>
            <a:ext cx="2016224" cy="11521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76736" y="3650913"/>
            <a:ext cx="86409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Netty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84848" y="5245631"/>
            <a:ext cx="3528392" cy="736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Java File Library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33120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016896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080792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313040" y="4670380"/>
            <a:ext cx="0" cy="52048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008784" y="4659025"/>
            <a:ext cx="0" cy="52048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856656" y="3418457"/>
            <a:ext cx="165618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512840" y="4930625"/>
            <a:ext cx="589106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169024" y="6237312"/>
            <a:ext cx="381642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512840" y="3418457"/>
            <a:ext cx="0" cy="1512168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83262" y="4414522"/>
            <a:ext cx="259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Application Code</a:t>
            </a:r>
            <a:endParaRPr lang="ko-KR" altLang="en-US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11888" y="4994848"/>
            <a:ext cx="259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Library Code</a:t>
            </a:r>
            <a:endParaRPr lang="ko-KR" altLang="en-US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76736" y="5259818"/>
            <a:ext cx="864096" cy="736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Java network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192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88504" y="1124744"/>
            <a:ext cx="8915400" cy="4525963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Basic Role Assignment</a:t>
            </a:r>
            <a:endParaRPr lang="ko-KR" altLang="en-US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84848" y="3650914"/>
            <a:ext cx="3528392" cy="1008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BigFile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880992" y="1978297"/>
            <a:ext cx="2232248" cy="1152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 &amp; Merge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6736" y="1978297"/>
            <a:ext cx="2016224" cy="11521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76736" y="3650913"/>
            <a:ext cx="86409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Netty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84848" y="5245631"/>
            <a:ext cx="3528392" cy="736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Java File Library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33120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016896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080792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313040" y="4670380"/>
            <a:ext cx="0" cy="52048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008784" y="4659025"/>
            <a:ext cx="0" cy="52048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856656" y="3418457"/>
            <a:ext cx="165618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512840" y="4930625"/>
            <a:ext cx="589106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169024" y="6237312"/>
            <a:ext cx="381642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512840" y="3418457"/>
            <a:ext cx="0" cy="1512168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83262" y="4414522"/>
            <a:ext cx="259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Application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11888" y="4994848"/>
            <a:ext cx="259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Library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76736" y="5259818"/>
            <a:ext cx="864096" cy="736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Java network</a:t>
            </a:r>
            <a:endParaRPr lang="ko-KR" altLang="en-US" sz="1400" dirty="0"/>
          </a:p>
        </p:txBody>
      </p:sp>
      <p:sp>
        <p:nvSpPr>
          <p:cNvPr id="8" name="타원 7"/>
          <p:cNvSpPr/>
          <p:nvPr/>
        </p:nvSpPr>
        <p:spPr>
          <a:xfrm>
            <a:off x="1642661" y="1366949"/>
            <a:ext cx="3303543" cy="2354364"/>
          </a:xfrm>
          <a:prstGeom prst="ellipse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4228507" y="1510213"/>
            <a:ext cx="3303543" cy="2354364"/>
          </a:xfrm>
          <a:prstGeom prst="ellipse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3390289" y="3333789"/>
            <a:ext cx="3987846" cy="1770867"/>
          </a:xfrm>
          <a:prstGeom prst="ellipse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                     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83262" y="366805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김범석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1215" y="231806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박소연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09728" y="1948731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김영우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64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60512" y="1073228"/>
            <a:ext cx="8915400" cy="4525963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Initial Issue Assignment</a:t>
            </a:r>
            <a:endParaRPr lang="ko-KR" altLang="en-US" dirty="0"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96616" y="1700808"/>
            <a:ext cx="6833245" cy="4439141"/>
            <a:chOff x="1712640" y="2258603"/>
            <a:chExt cx="6833245" cy="443914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9533" t="16980" b="43154"/>
            <a:stretch/>
          </p:blipFill>
          <p:spPr>
            <a:xfrm>
              <a:off x="1712640" y="2258603"/>
              <a:ext cx="6833245" cy="3888432"/>
            </a:xfrm>
            <a:prstGeom prst="rect">
              <a:avLst/>
            </a:prstGeom>
          </p:spPr>
        </p:pic>
        <p:pic>
          <p:nvPicPr>
            <p:cNvPr id="4" name="그림 3" descr="화면 캡처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66"/>
            <a:stretch/>
          </p:blipFill>
          <p:spPr>
            <a:xfrm>
              <a:off x="1712641" y="6126164"/>
              <a:ext cx="6048672" cy="571580"/>
            </a:xfrm>
            <a:prstGeom prst="rect">
              <a:avLst/>
            </a:prstGeom>
          </p:spPr>
        </p:pic>
        <p:pic>
          <p:nvPicPr>
            <p:cNvPr id="5" name="그림 4" descr="화면 캡처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58"/>
            <a:stretch/>
          </p:blipFill>
          <p:spPr>
            <a:xfrm>
              <a:off x="5313040" y="6115729"/>
              <a:ext cx="2908164" cy="571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4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88504" y="980728"/>
            <a:ext cx="8915400" cy="4525963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Additional Issue Tracking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274" t="25906" r="1717" b="934"/>
          <a:stretch/>
        </p:blipFill>
        <p:spPr>
          <a:xfrm>
            <a:off x="1136576" y="1700808"/>
            <a:ext cx="6905972" cy="47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accent6">
                    <a:lumMod val="50000"/>
                  </a:schemeClr>
                </a:solidFill>
              </a:rPr>
              <a:t>BigFile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42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a옛날목욕탕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2362</TotalTime>
  <Words>1263</Words>
  <Application>Microsoft Office PowerPoint</Application>
  <PresentationFormat>A4 용지(210x297mm)</PresentationFormat>
  <Paragraphs>396</Paragraphs>
  <Slides>44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a장미다방</vt:lpstr>
      <vt:lpstr>Arial</vt:lpstr>
      <vt:lpstr>굴림</vt:lpstr>
      <vt:lpstr>1훈점보맘보 B</vt:lpstr>
      <vt:lpstr>a옛날목욕탕B</vt:lpstr>
      <vt:lpstr>맑은 고딕</vt:lpstr>
      <vt:lpstr>Office 테마</vt:lpstr>
      <vt:lpstr>PowerPoint 프레젠테이션</vt:lpstr>
      <vt:lpstr>Design &amp; task assignment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BigFile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Sort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Network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Demo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Jay</dc:creator>
  <cp:lastModifiedBy>김영우</cp:lastModifiedBy>
  <cp:revision>153</cp:revision>
  <dcterms:created xsi:type="dcterms:W3CDTF">2014-05-26T01:17:25Z</dcterms:created>
  <dcterms:modified xsi:type="dcterms:W3CDTF">2015-11-17T09:52:56Z</dcterms:modified>
</cp:coreProperties>
</file>